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4" r:id="rId2"/>
    <p:sldId id="500" r:id="rId3"/>
    <p:sldId id="501" r:id="rId4"/>
    <p:sldId id="443" r:id="rId5"/>
    <p:sldId id="484" r:id="rId6"/>
    <p:sldId id="497" r:id="rId7"/>
    <p:sldId id="448" r:id="rId8"/>
    <p:sldId id="485" r:id="rId9"/>
    <p:sldId id="447" r:id="rId10"/>
    <p:sldId id="486" r:id="rId11"/>
    <p:sldId id="451" r:id="rId12"/>
    <p:sldId id="487" r:id="rId13"/>
    <p:sldId id="446" r:id="rId14"/>
    <p:sldId id="488" r:id="rId15"/>
    <p:sldId id="454" r:id="rId16"/>
    <p:sldId id="489" r:id="rId17"/>
    <p:sldId id="498" r:id="rId18"/>
    <p:sldId id="456" r:id="rId19"/>
    <p:sldId id="490" r:id="rId20"/>
    <p:sldId id="499" r:id="rId21"/>
    <p:sldId id="460" r:id="rId22"/>
    <p:sldId id="491" r:id="rId23"/>
    <p:sldId id="462" r:id="rId24"/>
    <p:sldId id="492" r:id="rId25"/>
    <p:sldId id="496" r:id="rId26"/>
    <p:sldId id="465" r:id="rId27"/>
    <p:sldId id="493" r:id="rId28"/>
    <p:sldId id="464" r:id="rId29"/>
    <p:sldId id="494" r:id="rId3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0A8ADA-6645-25FB-3581-B6837EC63D2F}" name="Noelia Morales" initials="Nm" userId="Noelia Mora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7CB9"/>
    <a:srgbClr val="6D86C3"/>
    <a:srgbClr val="6C85C1"/>
    <a:srgbClr val="BFD3F2"/>
    <a:srgbClr val="FFFFFF"/>
    <a:srgbClr val="198FAB"/>
    <a:srgbClr val="75D5EB"/>
    <a:srgbClr val="FFCC99"/>
    <a:srgbClr val="63B345"/>
    <a:srgbClr val="E46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5476" autoAdjust="0"/>
  </p:normalViewPr>
  <p:slideViewPr>
    <p:cSldViewPr>
      <p:cViewPr varScale="1">
        <p:scale>
          <a:sx n="115" d="100"/>
          <a:sy n="115" d="100"/>
        </p:scale>
        <p:origin x="169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E739837-42BE-40AC-BD58-F9D368406810}" type="datetimeFigureOut">
              <a:rPr lang="es-ES"/>
              <a:pPr>
                <a:defRPr/>
              </a:pPr>
              <a:t>09/02/2022</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D35EA59-2442-433C-890F-91842B068F0B}" type="slidenum">
              <a:rPr lang="es-ES" altLang="ru-RU"/>
              <a:pPr>
                <a:defRPr/>
              </a:pPr>
              <a:t>‹Nº›</a:t>
            </a:fld>
            <a:endParaRPr lang="es-ES" alt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D63ECA05-2360-4D54-8D35-71B8B4D15ADC}"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3DD80785-24F4-4DE2-A723-C9AB30C2168D}" type="slidenum">
              <a:rPr lang="es-ES" altLang="es-ES"/>
              <a:pPr>
                <a:defRPr/>
              </a:pPr>
              <a:t>‹Nº›</a:t>
            </a:fld>
            <a:endParaRPr lang="es-ES" altLang="es-ES" dirty="0"/>
          </a:p>
        </p:txBody>
      </p:sp>
    </p:spTree>
    <p:extLst>
      <p:ext uri="{BB962C8B-B14F-4D97-AF65-F5344CB8AC3E}">
        <p14:creationId xmlns:p14="http://schemas.microsoft.com/office/powerpoint/2010/main" val="391165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ADCDC11-699C-4F3B-A1EA-B440178F4704}"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CD952C5D-A7B6-48BE-998E-877FDACA89E0}" type="slidenum">
              <a:rPr lang="es-ES" altLang="es-ES"/>
              <a:pPr>
                <a:defRPr/>
              </a:pPr>
              <a:t>‹Nº›</a:t>
            </a:fld>
            <a:endParaRPr lang="es-ES" altLang="es-ES" dirty="0"/>
          </a:p>
        </p:txBody>
      </p:sp>
    </p:spTree>
    <p:extLst>
      <p:ext uri="{BB962C8B-B14F-4D97-AF65-F5344CB8AC3E}">
        <p14:creationId xmlns:p14="http://schemas.microsoft.com/office/powerpoint/2010/main" val="420146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074BFD6-75CC-4DAE-BA67-F03F6A18E247}"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DF89BF98-A8CF-4832-A3BB-202A3169430A}" type="slidenum">
              <a:rPr lang="es-ES" altLang="es-ES"/>
              <a:pPr>
                <a:defRPr/>
              </a:pPr>
              <a:t>‹Nº›</a:t>
            </a:fld>
            <a:endParaRPr lang="es-ES" altLang="es-ES" dirty="0"/>
          </a:p>
        </p:txBody>
      </p:sp>
    </p:spTree>
    <p:extLst>
      <p:ext uri="{BB962C8B-B14F-4D97-AF65-F5344CB8AC3E}">
        <p14:creationId xmlns:p14="http://schemas.microsoft.com/office/powerpoint/2010/main" val="97915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9B23D28-6F41-47DB-87E8-AE43075D5EB1}"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04852280-810F-44FD-BA4C-F5C5D03B0678}" type="slidenum">
              <a:rPr lang="es-ES" altLang="es-ES"/>
              <a:pPr>
                <a:defRPr/>
              </a:pPr>
              <a:t>‹Nº›</a:t>
            </a:fld>
            <a:endParaRPr lang="es-ES" altLang="es-ES" dirty="0"/>
          </a:p>
        </p:txBody>
      </p:sp>
    </p:spTree>
    <p:extLst>
      <p:ext uri="{BB962C8B-B14F-4D97-AF65-F5344CB8AC3E}">
        <p14:creationId xmlns:p14="http://schemas.microsoft.com/office/powerpoint/2010/main" val="237982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5155CF3-0472-4F31-89D5-F74CF8357148}"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04246F93-54FB-4ECB-84CA-FC0CDB56B1C6}" type="slidenum">
              <a:rPr lang="es-ES" altLang="es-ES"/>
              <a:pPr>
                <a:defRPr/>
              </a:pPr>
              <a:t>‹Nº›</a:t>
            </a:fld>
            <a:endParaRPr lang="es-ES" altLang="es-ES" dirty="0"/>
          </a:p>
        </p:txBody>
      </p:sp>
    </p:spTree>
    <p:extLst>
      <p:ext uri="{BB962C8B-B14F-4D97-AF65-F5344CB8AC3E}">
        <p14:creationId xmlns:p14="http://schemas.microsoft.com/office/powerpoint/2010/main" val="420177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190A1084-6838-43DA-BB4B-EB60395D99DC}"/>
              </a:ext>
            </a:extLst>
          </p:cNvPr>
          <p:cNvGrpSpPr/>
          <p:nvPr userDrawn="1"/>
        </p:nvGrpSpPr>
        <p:grpSpPr>
          <a:xfrm>
            <a:off x="179512" y="116632"/>
            <a:ext cx="8841641" cy="6624736"/>
            <a:chOff x="179512" y="116632"/>
            <a:chExt cx="8841641" cy="6624736"/>
          </a:xfrm>
        </p:grpSpPr>
        <p:pic>
          <p:nvPicPr>
            <p:cNvPr id="8" name="Imagen 7">
              <a:extLst>
                <a:ext uri="{FF2B5EF4-FFF2-40B4-BE49-F238E27FC236}">
                  <a16:creationId xmlns:a16="http://schemas.microsoft.com/office/drawing/2014/main" id="{0A33578D-E027-42DD-B037-93E90224387C}"/>
                </a:ext>
              </a:extLst>
            </p:cNvPr>
            <p:cNvPicPr>
              <a:picLocks noChangeAspect="1"/>
            </p:cNvPicPr>
            <p:nvPr/>
          </p:nvPicPr>
          <p:blipFill>
            <a:blip r:embed="rId2"/>
            <a:stretch>
              <a:fillRect/>
            </a:stretch>
          </p:blipFill>
          <p:spPr>
            <a:xfrm>
              <a:off x="179512" y="116632"/>
              <a:ext cx="8841641" cy="6624736"/>
            </a:xfrm>
            <a:prstGeom prst="rect">
              <a:avLst/>
            </a:prstGeom>
          </p:spPr>
        </p:pic>
        <p:sp>
          <p:nvSpPr>
            <p:cNvPr id="9" name="Rectángulo 8">
              <a:extLst>
                <a:ext uri="{FF2B5EF4-FFF2-40B4-BE49-F238E27FC236}">
                  <a16:creationId xmlns:a16="http://schemas.microsoft.com/office/drawing/2014/main" id="{A2D46A68-C776-4650-B30F-8EDC63E93552}"/>
                </a:ext>
              </a:extLst>
            </p:cNvPr>
            <p:cNvSpPr/>
            <p:nvPr/>
          </p:nvSpPr>
          <p:spPr>
            <a:xfrm>
              <a:off x="323528" y="692696"/>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5D2E6340-41EB-4BD8-BE55-FF6FAD4B6527}"/>
                </a:ext>
              </a:extLst>
            </p:cNvPr>
            <p:cNvSpPr/>
            <p:nvPr userDrawn="1"/>
          </p:nvSpPr>
          <p:spPr>
            <a:xfrm>
              <a:off x="3635896" y="620688"/>
              <a:ext cx="525658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uadroTexto 13">
            <a:extLst>
              <a:ext uri="{FF2B5EF4-FFF2-40B4-BE49-F238E27FC236}">
                <a16:creationId xmlns:a16="http://schemas.microsoft.com/office/drawing/2014/main" id="{8F32C0D9-D475-4201-9A2E-6222BC5ECD2D}"/>
              </a:ext>
            </a:extLst>
          </p:cNvPr>
          <p:cNvSpPr txBox="1"/>
          <p:nvPr userDrawn="1"/>
        </p:nvSpPr>
        <p:spPr>
          <a:xfrm>
            <a:off x="179512" y="260680"/>
            <a:ext cx="1404000" cy="246221"/>
          </a:xfrm>
          <a:prstGeom prst="rect">
            <a:avLst/>
          </a:prstGeom>
          <a:solidFill>
            <a:srgbClr val="667CB9"/>
          </a:solidFill>
        </p:spPr>
        <p:txBody>
          <a:bodyPr wrap="square" lIns="0" tIns="0" rIns="0" bIns="0" rtlCol="0">
            <a:spAutoFit/>
          </a:bodyPr>
          <a:lstStyle/>
          <a:p>
            <a:r>
              <a:rPr lang="es-ES" sz="1600" b="0" cap="none" spc="0" dirty="0">
                <a:ln w="0"/>
                <a:solidFill>
                  <a:schemeClr val="bg1"/>
                </a:solidFill>
                <a:effectLst>
                  <a:outerShdw blurRad="38100" dist="19050" dir="2700000" algn="tl" rotWithShape="0">
                    <a:schemeClr val="dk1">
                      <a:alpha val="40000"/>
                    </a:schemeClr>
                  </a:outerShdw>
                </a:effectLst>
              </a:rPr>
              <a:t> PISA 2022 </a:t>
            </a:r>
          </a:p>
        </p:txBody>
      </p:sp>
      <p:sp>
        <p:nvSpPr>
          <p:cNvPr id="16" name="CuadroTexto 15">
            <a:extLst>
              <a:ext uri="{FF2B5EF4-FFF2-40B4-BE49-F238E27FC236}">
                <a16:creationId xmlns:a16="http://schemas.microsoft.com/office/drawing/2014/main" id="{4338C7D2-54CA-425B-9F9C-A1B00D631698}"/>
              </a:ext>
            </a:extLst>
          </p:cNvPr>
          <p:cNvSpPr txBox="1">
            <a:spLocks/>
          </p:cNvSpPr>
          <p:nvPr userDrawn="1"/>
        </p:nvSpPr>
        <p:spPr>
          <a:xfrm>
            <a:off x="359864" y="1268760"/>
            <a:ext cx="2988000" cy="5256584"/>
          </a:xfrm>
          <a:prstGeom prst="rect">
            <a:avLst/>
          </a:prstGeom>
          <a:solidFill>
            <a:schemeClr val="accent6">
              <a:lumMod val="20000"/>
              <a:lumOff val="80000"/>
            </a:schemeClr>
          </a:solidFill>
        </p:spPr>
        <p:txBody>
          <a:bodyPr wrap="square" rtlCol="0">
            <a:noAutofit/>
          </a:bodyPr>
          <a:lstStyle/>
          <a:p>
            <a:endParaRPr lang="es-ES" dirty="0"/>
          </a:p>
        </p:txBody>
      </p:sp>
      <p:sp>
        <p:nvSpPr>
          <p:cNvPr id="19" name="Rectángulo 18">
            <a:extLst>
              <a:ext uri="{FF2B5EF4-FFF2-40B4-BE49-F238E27FC236}">
                <a16:creationId xmlns:a16="http://schemas.microsoft.com/office/drawing/2014/main" id="{079CE1B9-72D0-4485-951F-132702999484}"/>
              </a:ext>
            </a:extLst>
          </p:cNvPr>
          <p:cNvSpPr/>
          <p:nvPr userDrawn="1"/>
        </p:nvSpPr>
        <p:spPr>
          <a:xfrm>
            <a:off x="323528" y="692696"/>
            <a:ext cx="3033299" cy="432048"/>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Google Shape;10612;p93">
            <a:extLst>
              <a:ext uri="{FF2B5EF4-FFF2-40B4-BE49-F238E27FC236}">
                <a16:creationId xmlns:a16="http://schemas.microsoft.com/office/drawing/2014/main" id="{D4A187F3-E93F-44A6-A12C-68434DE60E90}"/>
              </a:ext>
            </a:extLst>
          </p:cNvPr>
          <p:cNvSpPr/>
          <p:nvPr userDrawn="1"/>
        </p:nvSpPr>
        <p:spPr>
          <a:xfrm>
            <a:off x="395536" y="2924944"/>
            <a:ext cx="720080" cy="720080"/>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0207;p92">
            <a:extLst>
              <a:ext uri="{FF2B5EF4-FFF2-40B4-BE49-F238E27FC236}">
                <a16:creationId xmlns:a16="http://schemas.microsoft.com/office/drawing/2014/main" id="{3D8B754F-A860-40E6-97B6-7687F02FBD1A}"/>
              </a:ext>
            </a:extLst>
          </p:cNvPr>
          <p:cNvGrpSpPr/>
          <p:nvPr userDrawn="1"/>
        </p:nvGrpSpPr>
        <p:grpSpPr>
          <a:xfrm>
            <a:off x="395536" y="4293096"/>
            <a:ext cx="720080" cy="792088"/>
            <a:chOff x="3086313" y="2877049"/>
            <a:chExt cx="320143" cy="392581"/>
          </a:xfrm>
          <a:solidFill>
            <a:schemeClr val="tx1"/>
          </a:solidFill>
        </p:grpSpPr>
        <p:sp>
          <p:nvSpPr>
            <p:cNvPr id="23" name="Google Shape;10208;p92">
              <a:extLst>
                <a:ext uri="{FF2B5EF4-FFF2-40B4-BE49-F238E27FC236}">
                  <a16:creationId xmlns:a16="http://schemas.microsoft.com/office/drawing/2014/main" id="{B636BCEA-74DA-491C-9AB2-A4DF48555FBB}"/>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209;p92">
              <a:extLst>
                <a:ext uri="{FF2B5EF4-FFF2-40B4-BE49-F238E27FC236}">
                  <a16:creationId xmlns:a16="http://schemas.microsoft.com/office/drawing/2014/main" id="{09A77094-B2BD-49C8-AA3C-4B57BAB41B62}"/>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10;p92">
              <a:extLst>
                <a:ext uri="{FF2B5EF4-FFF2-40B4-BE49-F238E27FC236}">
                  <a16:creationId xmlns:a16="http://schemas.microsoft.com/office/drawing/2014/main" id="{1835B291-A27D-4F02-A264-A43CEEAB9A9A}"/>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11;p92">
              <a:extLst>
                <a:ext uri="{FF2B5EF4-FFF2-40B4-BE49-F238E27FC236}">
                  <a16:creationId xmlns:a16="http://schemas.microsoft.com/office/drawing/2014/main" id="{E7438BA1-6915-412B-8B09-61DAC3AEAA51}"/>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12;p92">
              <a:extLst>
                <a:ext uri="{FF2B5EF4-FFF2-40B4-BE49-F238E27FC236}">
                  <a16:creationId xmlns:a16="http://schemas.microsoft.com/office/drawing/2014/main" id="{372AAD8F-6F3B-4E21-A3B8-3F1416FAABC9}"/>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13;p92">
              <a:extLst>
                <a:ext uri="{FF2B5EF4-FFF2-40B4-BE49-F238E27FC236}">
                  <a16:creationId xmlns:a16="http://schemas.microsoft.com/office/drawing/2014/main" id="{413702FD-EFB2-49AA-955B-2C7B992CA7F1}"/>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214;p92">
              <a:extLst>
                <a:ext uri="{FF2B5EF4-FFF2-40B4-BE49-F238E27FC236}">
                  <a16:creationId xmlns:a16="http://schemas.microsoft.com/office/drawing/2014/main" id="{72E37944-2AA6-4C37-A911-E5C95AB9F661}"/>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215;p92">
              <a:extLst>
                <a:ext uri="{FF2B5EF4-FFF2-40B4-BE49-F238E27FC236}">
                  <a16:creationId xmlns:a16="http://schemas.microsoft.com/office/drawing/2014/main" id="{30276FCE-AFF3-409C-AE53-692B3321EF44}"/>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16;p92">
              <a:extLst>
                <a:ext uri="{FF2B5EF4-FFF2-40B4-BE49-F238E27FC236}">
                  <a16:creationId xmlns:a16="http://schemas.microsoft.com/office/drawing/2014/main" id="{21F207DA-A709-48E3-A254-90A6D4A132ED}"/>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17;p92">
              <a:extLst>
                <a:ext uri="{FF2B5EF4-FFF2-40B4-BE49-F238E27FC236}">
                  <a16:creationId xmlns:a16="http://schemas.microsoft.com/office/drawing/2014/main" id="{4C2FABBD-B9DE-4309-871C-CDE0BB34FDBB}"/>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18;p92">
              <a:extLst>
                <a:ext uri="{FF2B5EF4-FFF2-40B4-BE49-F238E27FC236}">
                  <a16:creationId xmlns:a16="http://schemas.microsoft.com/office/drawing/2014/main" id="{9500F977-B16E-4E95-B715-56027EC6892E}"/>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19;p92">
              <a:extLst>
                <a:ext uri="{FF2B5EF4-FFF2-40B4-BE49-F238E27FC236}">
                  <a16:creationId xmlns:a16="http://schemas.microsoft.com/office/drawing/2014/main" id="{2941B727-8D3B-4840-BC24-9128702A81BC}"/>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0541;p93">
            <a:extLst>
              <a:ext uri="{FF2B5EF4-FFF2-40B4-BE49-F238E27FC236}">
                <a16:creationId xmlns:a16="http://schemas.microsoft.com/office/drawing/2014/main" id="{08A5C7BB-4481-4547-BCAE-5D691DE7E3DD}"/>
              </a:ext>
            </a:extLst>
          </p:cNvPr>
          <p:cNvSpPr/>
          <p:nvPr userDrawn="1"/>
        </p:nvSpPr>
        <p:spPr>
          <a:xfrm>
            <a:off x="467544" y="1700808"/>
            <a:ext cx="648072" cy="648072"/>
          </a:xfrm>
          <a:custGeom>
            <a:avLst/>
            <a:gdLst/>
            <a:ahLst/>
            <a:cxnLst/>
            <a:rect l="l" t="t" r="r" b="b"/>
            <a:pathLst>
              <a:path w="11574" h="11573" extrusionOk="0">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2 Marcador de contenido">
            <a:extLst>
              <a:ext uri="{FF2B5EF4-FFF2-40B4-BE49-F238E27FC236}">
                <a16:creationId xmlns:a16="http://schemas.microsoft.com/office/drawing/2014/main" id="{749E622D-CF05-4F1D-B4CB-1BEE23280A5A}"/>
              </a:ext>
            </a:extLst>
          </p:cNvPr>
          <p:cNvSpPr>
            <a:spLocks noGrp="1"/>
          </p:cNvSpPr>
          <p:nvPr>
            <p:ph sz="half" idx="13" hasCustomPrompt="1"/>
          </p:nvPr>
        </p:nvSpPr>
        <p:spPr>
          <a:xfrm>
            <a:off x="323528" y="692696"/>
            <a:ext cx="2952328" cy="288032"/>
          </a:xfrm>
        </p:spPr>
        <p:txBody>
          <a:bodyPr/>
          <a:lstStyle>
            <a:lvl1pPr marL="0" indent="0">
              <a:buNone/>
              <a:defRPr sz="1100" b="1">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ítem</a:t>
            </a:r>
          </a:p>
        </p:txBody>
      </p:sp>
      <p:sp>
        <p:nvSpPr>
          <p:cNvPr id="38" name="2 Marcador de contenido">
            <a:extLst>
              <a:ext uri="{FF2B5EF4-FFF2-40B4-BE49-F238E27FC236}">
                <a16:creationId xmlns:a16="http://schemas.microsoft.com/office/drawing/2014/main" id="{1442FF82-0148-4094-B090-BCD02D6435C1}"/>
              </a:ext>
            </a:extLst>
          </p:cNvPr>
          <p:cNvSpPr>
            <a:spLocks noGrp="1"/>
          </p:cNvSpPr>
          <p:nvPr>
            <p:ph sz="half" idx="15" hasCustomPrompt="1"/>
          </p:nvPr>
        </p:nvSpPr>
        <p:spPr>
          <a:xfrm>
            <a:off x="1187624" y="1844824"/>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proceso</a:t>
            </a:r>
          </a:p>
        </p:txBody>
      </p:sp>
      <p:sp>
        <p:nvSpPr>
          <p:cNvPr id="39" name="2 Marcador de contenido">
            <a:extLst>
              <a:ext uri="{FF2B5EF4-FFF2-40B4-BE49-F238E27FC236}">
                <a16:creationId xmlns:a16="http://schemas.microsoft.com/office/drawing/2014/main" id="{2ABA49FC-562D-40C5-80D2-6E7EBDB9917F}"/>
              </a:ext>
            </a:extLst>
          </p:cNvPr>
          <p:cNvSpPr>
            <a:spLocks noGrp="1"/>
          </p:cNvSpPr>
          <p:nvPr>
            <p:ph sz="half" idx="16" hasCustomPrompt="1"/>
          </p:nvPr>
        </p:nvSpPr>
        <p:spPr>
          <a:xfrm>
            <a:off x="1187624" y="3068960"/>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1 punto</a:t>
            </a:r>
          </a:p>
          <a:p>
            <a:pPr lvl="0"/>
            <a:r>
              <a:rPr lang="es-ES" dirty="0"/>
              <a:t>2 puntos</a:t>
            </a:r>
          </a:p>
        </p:txBody>
      </p:sp>
      <p:sp>
        <p:nvSpPr>
          <p:cNvPr id="40" name="2 Marcador de contenido">
            <a:extLst>
              <a:ext uri="{FF2B5EF4-FFF2-40B4-BE49-F238E27FC236}">
                <a16:creationId xmlns:a16="http://schemas.microsoft.com/office/drawing/2014/main" id="{8E58179D-8099-4757-A1BB-F250776B00B2}"/>
              </a:ext>
            </a:extLst>
          </p:cNvPr>
          <p:cNvSpPr>
            <a:spLocks noGrp="1"/>
          </p:cNvSpPr>
          <p:nvPr>
            <p:ph sz="half" idx="17" hasCustomPrompt="1"/>
          </p:nvPr>
        </p:nvSpPr>
        <p:spPr>
          <a:xfrm>
            <a:off x="1187624" y="4293096"/>
            <a:ext cx="1872208" cy="1152128"/>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Respuesta general esperada</a:t>
            </a:r>
          </a:p>
        </p:txBody>
      </p:sp>
      <p:sp>
        <p:nvSpPr>
          <p:cNvPr id="45" name="CuadroTexto 44">
            <a:extLst>
              <a:ext uri="{FF2B5EF4-FFF2-40B4-BE49-F238E27FC236}">
                <a16:creationId xmlns:a16="http://schemas.microsoft.com/office/drawing/2014/main" id="{72419255-D3BF-417B-B9D5-05D857FAFEEC}"/>
              </a:ext>
            </a:extLst>
          </p:cNvPr>
          <p:cNvSpPr txBox="1"/>
          <p:nvPr userDrawn="1"/>
        </p:nvSpPr>
        <p:spPr>
          <a:xfrm>
            <a:off x="3779912" y="1052736"/>
            <a:ext cx="4392488" cy="584775"/>
          </a:xfrm>
          <a:prstGeom prst="rect">
            <a:avLst/>
          </a:prstGeom>
          <a:noFill/>
        </p:spPr>
        <p:txBody>
          <a:bodyPr wrap="square" rtlCol="0">
            <a:spAutoFit/>
          </a:bodyPr>
          <a:lstStyle/>
          <a:p>
            <a:pPr lvl="0"/>
            <a:r>
              <a:rPr lang="es-ES" sz="3200" dirty="0">
                <a:solidFill>
                  <a:schemeClr val="tx1"/>
                </a:solidFill>
                <a:latin typeface="Arial Black" panose="020B0A04020102020204" pitchFamily="34" charset="0"/>
                <a:cs typeface="Arial" panose="020B0604020202020204" pitchFamily="34" charset="0"/>
              </a:rPr>
              <a:t>Cómo proceder</a:t>
            </a:r>
          </a:p>
        </p:txBody>
      </p:sp>
      <p:sp>
        <p:nvSpPr>
          <p:cNvPr id="50" name="CuadroTexto 49">
            <a:extLst>
              <a:ext uri="{FF2B5EF4-FFF2-40B4-BE49-F238E27FC236}">
                <a16:creationId xmlns:a16="http://schemas.microsoft.com/office/drawing/2014/main" id="{38175F07-86DB-4FCE-ABA9-A53BB9099AEB}"/>
              </a:ext>
            </a:extLst>
          </p:cNvPr>
          <p:cNvSpPr txBox="1"/>
          <p:nvPr userDrawn="1"/>
        </p:nvSpPr>
        <p:spPr>
          <a:xfrm>
            <a:off x="1187624" y="1556792"/>
            <a:ext cx="2016224"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Proceso</a:t>
            </a:r>
            <a:endParaRPr lang="es-ES" sz="1400" dirty="0">
              <a:solidFill>
                <a:schemeClr val="tx1"/>
              </a:solidFill>
              <a:latin typeface="Arial Black" panose="020B0A04020102020204" pitchFamily="34" charset="0"/>
              <a:cs typeface="Arial" panose="020B0604020202020204" pitchFamily="34" charset="0"/>
            </a:endParaRPr>
          </a:p>
        </p:txBody>
      </p:sp>
      <p:sp>
        <p:nvSpPr>
          <p:cNvPr id="51" name="CuadroTexto 50">
            <a:extLst>
              <a:ext uri="{FF2B5EF4-FFF2-40B4-BE49-F238E27FC236}">
                <a16:creationId xmlns:a16="http://schemas.microsoft.com/office/drawing/2014/main" id="{1CD0616A-1D7A-43A1-82F1-6F9517372807}"/>
              </a:ext>
            </a:extLst>
          </p:cNvPr>
          <p:cNvSpPr txBox="1"/>
          <p:nvPr userDrawn="1"/>
        </p:nvSpPr>
        <p:spPr>
          <a:xfrm>
            <a:off x="1187624" y="2833191"/>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Puntuación máxima</a:t>
            </a:r>
          </a:p>
        </p:txBody>
      </p:sp>
      <p:sp>
        <p:nvSpPr>
          <p:cNvPr id="52" name="CuadroTexto 51">
            <a:extLst>
              <a:ext uri="{FF2B5EF4-FFF2-40B4-BE49-F238E27FC236}">
                <a16:creationId xmlns:a16="http://schemas.microsoft.com/office/drawing/2014/main" id="{0BBA8FE7-A980-4603-95D5-FA7FA37DA312}"/>
              </a:ext>
            </a:extLst>
          </p:cNvPr>
          <p:cNvSpPr txBox="1"/>
          <p:nvPr userDrawn="1"/>
        </p:nvSpPr>
        <p:spPr>
          <a:xfrm>
            <a:off x="1187624" y="4057327"/>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Respuesta esperada</a:t>
            </a:r>
          </a:p>
        </p:txBody>
      </p:sp>
      <p:sp>
        <p:nvSpPr>
          <p:cNvPr id="53" name="3 Marcador de texto">
            <a:extLst>
              <a:ext uri="{FF2B5EF4-FFF2-40B4-BE49-F238E27FC236}">
                <a16:creationId xmlns:a16="http://schemas.microsoft.com/office/drawing/2014/main" id="{21CB9250-727B-485A-B73F-45973D224CD5}"/>
              </a:ext>
            </a:extLst>
          </p:cNvPr>
          <p:cNvSpPr>
            <a:spLocks noGrp="1"/>
          </p:cNvSpPr>
          <p:nvPr>
            <p:ph type="body" sz="half" idx="2" hasCustomPrompt="1"/>
          </p:nvPr>
        </p:nvSpPr>
        <p:spPr>
          <a:xfrm>
            <a:off x="323528" y="859036"/>
            <a:ext cx="3008313" cy="265708"/>
          </a:xfrm>
        </p:spPr>
        <p:txBody>
          <a:bodyPr/>
          <a:lstStyle>
            <a:lvl1pPr marL="0" indent="0">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Pregunta 2/3</a:t>
            </a:r>
          </a:p>
          <a:p>
            <a:pPr lvl="0"/>
            <a:endParaRPr lang="es-ES" dirty="0"/>
          </a:p>
        </p:txBody>
      </p:sp>
    </p:spTree>
    <p:extLst>
      <p:ext uri="{BB962C8B-B14F-4D97-AF65-F5344CB8AC3E}">
        <p14:creationId xmlns:p14="http://schemas.microsoft.com/office/powerpoint/2010/main" val="332913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190A1084-6838-43DA-BB4B-EB60395D99DC}"/>
              </a:ext>
            </a:extLst>
          </p:cNvPr>
          <p:cNvGrpSpPr/>
          <p:nvPr userDrawn="1"/>
        </p:nvGrpSpPr>
        <p:grpSpPr>
          <a:xfrm>
            <a:off x="179512" y="116632"/>
            <a:ext cx="8841641" cy="6624736"/>
            <a:chOff x="179512" y="116632"/>
            <a:chExt cx="8841641" cy="6624736"/>
          </a:xfrm>
        </p:grpSpPr>
        <p:pic>
          <p:nvPicPr>
            <p:cNvPr id="8" name="Imagen 7">
              <a:extLst>
                <a:ext uri="{FF2B5EF4-FFF2-40B4-BE49-F238E27FC236}">
                  <a16:creationId xmlns:a16="http://schemas.microsoft.com/office/drawing/2014/main" id="{0A33578D-E027-42DD-B037-93E90224387C}"/>
                </a:ext>
              </a:extLst>
            </p:cNvPr>
            <p:cNvPicPr>
              <a:picLocks noChangeAspect="1"/>
            </p:cNvPicPr>
            <p:nvPr/>
          </p:nvPicPr>
          <p:blipFill>
            <a:blip r:embed="rId2"/>
            <a:stretch>
              <a:fillRect/>
            </a:stretch>
          </p:blipFill>
          <p:spPr>
            <a:xfrm>
              <a:off x="179512" y="116632"/>
              <a:ext cx="8841641" cy="6624736"/>
            </a:xfrm>
            <a:prstGeom prst="rect">
              <a:avLst/>
            </a:prstGeom>
          </p:spPr>
        </p:pic>
        <p:sp>
          <p:nvSpPr>
            <p:cNvPr id="9" name="Rectángulo 8">
              <a:extLst>
                <a:ext uri="{FF2B5EF4-FFF2-40B4-BE49-F238E27FC236}">
                  <a16:creationId xmlns:a16="http://schemas.microsoft.com/office/drawing/2014/main" id="{A2D46A68-C776-4650-B30F-8EDC63E93552}"/>
                </a:ext>
              </a:extLst>
            </p:cNvPr>
            <p:cNvSpPr/>
            <p:nvPr/>
          </p:nvSpPr>
          <p:spPr>
            <a:xfrm>
              <a:off x="323528" y="692696"/>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5D2E6340-41EB-4BD8-BE55-FF6FAD4B6527}"/>
                </a:ext>
              </a:extLst>
            </p:cNvPr>
            <p:cNvSpPr/>
            <p:nvPr userDrawn="1"/>
          </p:nvSpPr>
          <p:spPr>
            <a:xfrm>
              <a:off x="3635896" y="620688"/>
              <a:ext cx="525658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uadroTexto 13">
            <a:extLst>
              <a:ext uri="{FF2B5EF4-FFF2-40B4-BE49-F238E27FC236}">
                <a16:creationId xmlns:a16="http://schemas.microsoft.com/office/drawing/2014/main" id="{8F32C0D9-D475-4201-9A2E-6222BC5ECD2D}"/>
              </a:ext>
            </a:extLst>
          </p:cNvPr>
          <p:cNvSpPr txBox="1"/>
          <p:nvPr userDrawn="1"/>
        </p:nvSpPr>
        <p:spPr>
          <a:xfrm>
            <a:off x="179512" y="260680"/>
            <a:ext cx="1404000" cy="246221"/>
          </a:xfrm>
          <a:prstGeom prst="rect">
            <a:avLst/>
          </a:prstGeom>
          <a:solidFill>
            <a:srgbClr val="667CB9"/>
          </a:solidFill>
        </p:spPr>
        <p:txBody>
          <a:bodyPr wrap="square" lIns="0" tIns="0" rIns="0" bIns="0" rtlCol="0">
            <a:spAutoFit/>
          </a:bodyPr>
          <a:lstStyle/>
          <a:p>
            <a:r>
              <a:rPr lang="es-ES" sz="1600" b="0" cap="none" spc="0" dirty="0">
                <a:ln w="0"/>
                <a:solidFill>
                  <a:schemeClr val="bg1"/>
                </a:solidFill>
                <a:effectLst>
                  <a:outerShdw blurRad="38100" dist="19050" dir="2700000" algn="tl" rotWithShape="0">
                    <a:schemeClr val="dk1">
                      <a:alpha val="40000"/>
                    </a:schemeClr>
                  </a:outerShdw>
                </a:effectLst>
              </a:rPr>
              <a:t> PISA 2022 </a:t>
            </a:r>
          </a:p>
        </p:txBody>
      </p:sp>
      <p:sp>
        <p:nvSpPr>
          <p:cNvPr id="16" name="CuadroTexto 15">
            <a:extLst>
              <a:ext uri="{FF2B5EF4-FFF2-40B4-BE49-F238E27FC236}">
                <a16:creationId xmlns:a16="http://schemas.microsoft.com/office/drawing/2014/main" id="{4338C7D2-54CA-425B-9F9C-A1B00D631698}"/>
              </a:ext>
            </a:extLst>
          </p:cNvPr>
          <p:cNvSpPr txBox="1">
            <a:spLocks/>
          </p:cNvSpPr>
          <p:nvPr userDrawn="1"/>
        </p:nvSpPr>
        <p:spPr>
          <a:xfrm>
            <a:off x="359864" y="1268760"/>
            <a:ext cx="2988000" cy="5256584"/>
          </a:xfrm>
          <a:prstGeom prst="rect">
            <a:avLst/>
          </a:prstGeom>
          <a:solidFill>
            <a:schemeClr val="accent6">
              <a:lumMod val="20000"/>
              <a:lumOff val="80000"/>
            </a:schemeClr>
          </a:solidFill>
        </p:spPr>
        <p:txBody>
          <a:bodyPr wrap="square" rtlCol="0">
            <a:noAutofit/>
          </a:bodyPr>
          <a:lstStyle/>
          <a:p>
            <a:endParaRPr lang="es-ES" dirty="0"/>
          </a:p>
        </p:txBody>
      </p:sp>
      <p:sp>
        <p:nvSpPr>
          <p:cNvPr id="19" name="Rectángulo 18">
            <a:extLst>
              <a:ext uri="{FF2B5EF4-FFF2-40B4-BE49-F238E27FC236}">
                <a16:creationId xmlns:a16="http://schemas.microsoft.com/office/drawing/2014/main" id="{079CE1B9-72D0-4485-951F-132702999484}"/>
              </a:ext>
            </a:extLst>
          </p:cNvPr>
          <p:cNvSpPr/>
          <p:nvPr userDrawn="1"/>
        </p:nvSpPr>
        <p:spPr>
          <a:xfrm>
            <a:off x="323528" y="692696"/>
            <a:ext cx="3033299" cy="432048"/>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Google Shape;10612;p93">
            <a:extLst>
              <a:ext uri="{FF2B5EF4-FFF2-40B4-BE49-F238E27FC236}">
                <a16:creationId xmlns:a16="http://schemas.microsoft.com/office/drawing/2014/main" id="{D4A187F3-E93F-44A6-A12C-68434DE60E90}"/>
              </a:ext>
            </a:extLst>
          </p:cNvPr>
          <p:cNvSpPr/>
          <p:nvPr userDrawn="1"/>
        </p:nvSpPr>
        <p:spPr>
          <a:xfrm>
            <a:off x="395536" y="2924944"/>
            <a:ext cx="720080" cy="720080"/>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0207;p92">
            <a:extLst>
              <a:ext uri="{FF2B5EF4-FFF2-40B4-BE49-F238E27FC236}">
                <a16:creationId xmlns:a16="http://schemas.microsoft.com/office/drawing/2014/main" id="{3D8B754F-A860-40E6-97B6-7687F02FBD1A}"/>
              </a:ext>
            </a:extLst>
          </p:cNvPr>
          <p:cNvGrpSpPr/>
          <p:nvPr userDrawn="1"/>
        </p:nvGrpSpPr>
        <p:grpSpPr>
          <a:xfrm>
            <a:off x="395536" y="4293096"/>
            <a:ext cx="720080" cy="792088"/>
            <a:chOff x="3086313" y="2877049"/>
            <a:chExt cx="320143" cy="392581"/>
          </a:xfrm>
          <a:solidFill>
            <a:schemeClr val="tx1"/>
          </a:solidFill>
        </p:grpSpPr>
        <p:sp>
          <p:nvSpPr>
            <p:cNvPr id="23" name="Google Shape;10208;p92">
              <a:extLst>
                <a:ext uri="{FF2B5EF4-FFF2-40B4-BE49-F238E27FC236}">
                  <a16:creationId xmlns:a16="http://schemas.microsoft.com/office/drawing/2014/main" id="{B636BCEA-74DA-491C-9AB2-A4DF48555FBB}"/>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209;p92">
              <a:extLst>
                <a:ext uri="{FF2B5EF4-FFF2-40B4-BE49-F238E27FC236}">
                  <a16:creationId xmlns:a16="http://schemas.microsoft.com/office/drawing/2014/main" id="{09A77094-B2BD-49C8-AA3C-4B57BAB41B62}"/>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10;p92">
              <a:extLst>
                <a:ext uri="{FF2B5EF4-FFF2-40B4-BE49-F238E27FC236}">
                  <a16:creationId xmlns:a16="http://schemas.microsoft.com/office/drawing/2014/main" id="{1835B291-A27D-4F02-A264-A43CEEAB9A9A}"/>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11;p92">
              <a:extLst>
                <a:ext uri="{FF2B5EF4-FFF2-40B4-BE49-F238E27FC236}">
                  <a16:creationId xmlns:a16="http://schemas.microsoft.com/office/drawing/2014/main" id="{E7438BA1-6915-412B-8B09-61DAC3AEAA51}"/>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12;p92">
              <a:extLst>
                <a:ext uri="{FF2B5EF4-FFF2-40B4-BE49-F238E27FC236}">
                  <a16:creationId xmlns:a16="http://schemas.microsoft.com/office/drawing/2014/main" id="{372AAD8F-6F3B-4E21-A3B8-3F1416FAABC9}"/>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13;p92">
              <a:extLst>
                <a:ext uri="{FF2B5EF4-FFF2-40B4-BE49-F238E27FC236}">
                  <a16:creationId xmlns:a16="http://schemas.microsoft.com/office/drawing/2014/main" id="{413702FD-EFB2-49AA-955B-2C7B992CA7F1}"/>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214;p92">
              <a:extLst>
                <a:ext uri="{FF2B5EF4-FFF2-40B4-BE49-F238E27FC236}">
                  <a16:creationId xmlns:a16="http://schemas.microsoft.com/office/drawing/2014/main" id="{72E37944-2AA6-4C37-A911-E5C95AB9F661}"/>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215;p92">
              <a:extLst>
                <a:ext uri="{FF2B5EF4-FFF2-40B4-BE49-F238E27FC236}">
                  <a16:creationId xmlns:a16="http://schemas.microsoft.com/office/drawing/2014/main" id="{30276FCE-AFF3-409C-AE53-692B3321EF44}"/>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16;p92">
              <a:extLst>
                <a:ext uri="{FF2B5EF4-FFF2-40B4-BE49-F238E27FC236}">
                  <a16:creationId xmlns:a16="http://schemas.microsoft.com/office/drawing/2014/main" id="{21F207DA-A709-48E3-A254-90A6D4A132ED}"/>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17;p92">
              <a:extLst>
                <a:ext uri="{FF2B5EF4-FFF2-40B4-BE49-F238E27FC236}">
                  <a16:creationId xmlns:a16="http://schemas.microsoft.com/office/drawing/2014/main" id="{4C2FABBD-B9DE-4309-871C-CDE0BB34FDBB}"/>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18;p92">
              <a:extLst>
                <a:ext uri="{FF2B5EF4-FFF2-40B4-BE49-F238E27FC236}">
                  <a16:creationId xmlns:a16="http://schemas.microsoft.com/office/drawing/2014/main" id="{9500F977-B16E-4E95-B715-56027EC6892E}"/>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19;p92">
              <a:extLst>
                <a:ext uri="{FF2B5EF4-FFF2-40B4-BE49-F238E27FC236}">
                  <a16:creationId xmlns:a16="http://schemas.microsoft.com/office/drawing/2014/main" id="{2941B727-8D3B-4840-BC24-9128702A81BC}"/>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0541;p93">
            <a:extLst>
              <a:ext uri="{FF2B5EF4-FFF2-40B4-BE49-F238E27FC236}">
                <a16:creationId xmlns:a16="http://schemas.microsoft.com/office/drawing/2014/main" id="{08A5C7BB-4481-4547-BCAE-5D691DE7E3DD}"/>
              </a:ext>
            </a:extLst>
          </p:cNvPr>
          <p:cNvSpPr/>
          <p:nvPr userDrawn="1"/>
        </p:nvSpPr>
        <p:spPr>
          <a:xfrm>
            <a:off x="467544" y="1700808"/>
            <a:ext cx="648072" cy="648072"/>
          </a:xfrm>
          <a:custGeom>
            <a:avLst/>
            <a:gdLst/>
            <a:ahLst/>
            <a:cxnLst/>
            <a:rect l="l" t="t" r="r" b="b"/>
            <a:pathLst>
              <a:path w="11574" h="11573" extrusionOk="0">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2 Marcador de contenido">
            <a:extLst>
              <a:ext uri="{FF2B5EF4-FFF2-40B4-BE49-F238E27FC236}">
                <a16:creationId xmlns:a16="http://schemas.microsoft.com/office/drawing/2014/main" id="{749E622D-CF05-4F1D-B4CB-1BEE23280A5A}"/>
              </a:ext>
            </a:extLst>
          </p:cNvPr>
          <p:cNvSpPr>
            <a:spLocks noGrp="1"/>
          </p:cNvSpPr>
          <p:nvPr>
            <p:ph sz="half" idx="13" hasCustomPrompt="1"/>
          </p:nvPr>
        </p:nvSpPr>
        <p:spPr>
          <a:xfrm>
            <a:off x="323528" y="692696"/>
            <a:ext cx="2952328" cy="288032"/>
          </a:xfrm>
        </p:spPr>
        <p:txBody>
          <a:bodyPr/>
          <a:lstStyle>
            <a:lvl1pPr marL="0" indent="0">
              <a:buNone/>
              <a:defRPr sz="1100" b="1">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ítem</a:t>
            </a:r>
          </a:p>
        </p:txBody>
      </p:sp>
      <p:sp>
        <p:nvSpPr>
          <p:cNvPr id="38" name="2 Marcador de contenido">
            <a:extLst>
              <a:ext uri="{FF2B5EF4-FFF2-40B4-BE49-F238E27FC236}">
                <a16:creationId xmlns:a16="http://schemas.microsoft.com/office/drawing/2014/main" id="{1442FF82-0148-4094-B090-BCD02D6435C1}"/>
              </a:ext>
            </a:extLst>
          </p:cNvPr>
          <p:cNvSpPr>
            <a:spLocks noGrp="1"/>
          </p:cNvSpPr>
          <p:nvPr>
            <p:ph sz="half" idx="15" hasCustomPrompt="1"/>
          </p:nvPr>
        </p:nvSpPr>
        <p:spPr>
          <a:xfrm>
            <a:off x="1187624" y="1844824"/>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proceso</a:t>
            </a:r>
          </a:p>
        </p:txBody>
      </p:sp>
      <p:sp>
        <p:nvSpPr>
          <p:cNvPr id="39" name="2 Marcador de contenido">
            <a:extLst>
              <a:ext uri="{FF2B5EF4-FFF2-40B4-BE49-F238E27FC236}">
                <a16:creationId xmlns:a16="http://schemas.microsoft.com/office/drawing/2014/main" id="{2ABA49FC-562D-40C5-80D2-6E7EBDB9917F}"/>
              </a:ext>
            </a:extLst>
          </p:cNvPr>
          <p:cNvSpPr>
            <a:spLocks noGrp="1"/>
          </p:cNvSpPr>
          <p:nvPr>
            <p:ph sz="half" idx="16" hasCustomPrompt="1"/>
          </p:nvPr>
        </p:nvSpPr>
        <p:spPr>
          <a:xfrm>
            <a:off x="1187624" y="3068960"/>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1 punto</a:t>
            </a:r>
          </a:p>
          <a:p>
            <a:pPr lvl="0"/>
            <a:r>
              <a:rPr lang="es-ES" dirty="0"/>
              <a:t>2 puntos</a:t>
            </a:r>
          </a:p>
        </p:txBody>
      </p:sp>
      <p:sp>
        <p:nvSpPr>
          <p:cNvPr id="40" name="2 Marcador de contenido">
            <a:extLst>
              <a:ext uri="{FF2B5EF4-FFF2-40B4-BE49-F238E27FC236}">
                <a16:creationId xmlns:a16="http://schemas.microsoft.com/office/drawing/2014/main" id="{8E58179D-8099-4757-A1BB-F250776B00B2}"/>
              </a:ext>
            </a:extLst>
          </p:cNvPr>
          <p:cNvSpPr>
            <a:spLocks noGrp="1"/>
          </p:cNvSpPr>
          <p:nvPr>
            <p:ph sz="half" idx="17" hasCustomPrompt="1"/>
          </p:nvPr>
        </p:nvSpPr>
        <p:spPr>
          <a:xfrm>
            <a:off x="1187624" y="4293096"/>
            <a:ext cx="1872208" cy="1152128"/>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Respuesta general esperada</a:t>
            </a:r>
          </a:p>
        </p:txBody>
      </p:sp>
      <p:sp>
        <p:nvSpPr>
          <p:cNvPr id="45" name="CuadroTexto 44">
            <a:extLst>
              <a:ext uri="{FF2B5EF4-FFF2-40B4-BE49-F238E27FC236}">
                <a16:creationId xmlns:a16="http://schemas.microsoft.com/office/drawing/2014/main" id="{72419255-D3BF-417B-B9D5-05D857FAFEEC}"/>
              </a:ext>
            </a:extLst>
          </p:cNvPr>
          <p:cNvSpPr txBox="1"/>
          <p:nvPr userDrawn="1"/>
        </p:nvSpPr>
        <p:spPr>
          <a:xfrm>
            <a:off x="3779912" y="1052736"/>
            <a:ext cx="5184576" cy="553998"/>
          </a:xfrm>
          <a:prstGeom prst="rect">
            <a:avLst/>
          </a:prstGeom>
          <a:noFill/>
        </p:spPr>
        <p:txBody>
          <a:bodyPr wrap="square" rtlCol="0">
            <a:spAutoFit/>
          </a:bodyPr>
          <a:lstStyle/>
          <a:p>
            <a:pPr lvl="0"/>
            <a:r>
              <a:rPr lang="es-ES" sz="3000" dirty="0">
                <a:solidFill>
                  <a:schemeClr val="tx1"/>
                </a:solidFill>
                <a:latin typeface="Arial Black" panose="020B0A04020102020204" pitchFamily="34" charset="0"/>
                <a:cs typeface="Arial" panose="020B0604020202020204" pitchFamily="34" charset="0"/>
              </a:rPr>
              <a:t>Ejemplos de respuesta</a:t>
            </a:r>
          </a:p>
        </p:txBody>
      </p:sp>
      <p:sp>
        <p:nvSpPr>
          <p:cNvPr id="50" name="CuadroTexto 49">
            <a:extLst>
              <a:ext uri="{FF2B5EF4-FFF2-40B4-BE49-F238E27FC236}">
                <a16:creationId xmlns:a16="http://schemas.microsoft.com/office/drawing/2014/main" id="{38175F07-86DB-4FCE-ABA9-A53BB9099AEB}"/>
              </a:ext>
            </a:extLst>
          </p:cNvPr>
          <p:cNvSpPr txBox="1"/>
          <p:nvPr userDrawn="1"/>
        </p:nvSpPr>
        <p:spPr>
          <a:xfrm>
            <a:off x="1187624" y="1556792"/>
            <a:ext cx="2016224"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Proceso</a:t>
            </a:r>
            <a:endParaRPr lang="es-ES" sz="1400" dirty="0">
              <a:solidFill>
                <a:schemeClr val="tx1"/>
              </a:solidFill>
              <a:latin typeface="Arial Black" panose="020B0A04020102020204" pitchFamily="34" charset="0"/>
              <a:cs typeface="Arial" panose="020B0604020202020204" pitchFamily="34" charset="0"/>
            </a:endParaRPr>
          </a:p>
        </p:txBody>
      </p:sp>
      <p:sp>
        <p:nvSpPr>
          <p:cNvPr id="51" name="CuadroTexto 50">
            <a:extLst>
              <a:ext uri="{FF2B5EF4-FFF2-40B4-BE49-F238E27FC236}">
                <a16:creationId xmlns:a16="http://schemas.microsoft.com/office/drawing/2014/main" id="{1CD0616A-1D7A-43A1-82F1-6F9517372807}"/>
              </a:ext>
            </a:extLst>
          </p:cNvPr>
          <p:cNvSpPr txBox="1"/>
          <p:nvPr userDrawn="1"/>
        </p:nvSpPr>
        <p:spPr>
          <a:xfrm>
            <a:off x="1187624" y="2833191"/>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Puntuación máxima</a:t>
            </a:r>
          </a:p>
        </p:txBody>
      </p:sp>
      <p:sp>
        <p:nvSpPr>
          <p:cNvPr id="52" name="CuadroTexto 51">
            <a:extLst>
              <a:ext uri="{FF2B5EF4-FFF2-40B4-BE49-F238E27FC236}">
                <a16:creationId xmlns:a16="http://schemas.microsoft.com/office/drawing/2014/main" id="{0BBA8FE7-A980-4603-95D5-FA7FA37DA312}"/>
              </a:ext>
            </a:extLst>
          </p:cNvPr>
          <p:cNvSpPr txBox="1"/>
          <p:nvPr userDrawn="1"/>
        </p:nvSpPr>
        <p:spPr>
          <a:xfrm>
            <a:off x="1187624" y="4057327"/>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Respuesta esperada</a:t>
            </a:r>
          </a:p>
        </p:txBody>
      </p:sp>
      <p:sp>
        <p:nvSpPr>
          <p:cNvPr id="53" name="3 Marcador de texto">
            <a:extLst>
              <a:ext uri="{FF2B5EF4-FFF2-40B4-BE49-F238E27FC236}">
                <a16:creationId xmlns:a16="http://schemas.microsoft.com/office/drawing/2014/main" id="{21CB9250-727B-485A-B73F-45973D224CD5}"/>
              </a:ext>
            </a:extLst>
          </p:cNvPr>
          <p:cNvSpPr>
            <a:spLocks noGrp="1"/>
          </p:cNvSpPr>
          <p:nvPr>
            <p:ph type="body" sz="half" idx="2" hasCustomPrompt="1"/>
          </p:nvPr>
        </p:nvSpPr>
        <p:spPr>
          <a:xfrm>
            <a:off x="323528" y="859036"/>
            <a:ext cx="3008313" cy="265708"/>
          </a:xfrm>
        </p:spPr>
        <p:txBody>
          <a:bodyPr/>
          <a:lstStyle>
            <a:lvl1pPr marL="0" indent="0">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Pregunta 2/3</a:t>
            </a:r>
          </a:p>
          <a:p>
            <a:pPr lvl="0"/>
            <a:endParaRPr lang="es-ES" dirty="0"/>
          </a:p>
        </p:txBody>
      </p:sp>
    </p:spTree>
    <p:extLst>
      <p:ext uri="{BB962C8B-B14F-4D97-AF65-F5344CB8AC3E}">
        <p14:creationId xmlns:p14="http://schemas.microsoft.com/office/powerpoint/2010/main" val="317360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FA26CC4-3F91-4D40-9A01-8F4A32CD7F70}"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8B450D0-8DA5-4B96-8455-A6372A3B53F5}" type="slidenum">
              <a:rPr lang="es-ES" altLang="es-ES"/>
              <a:pPr>
                <a:defRPr/>
              </a:pPr>
              <a:t>‹Nº›</a:t>
            </a:fld>
            <a:endParaRPr lang="es-ES" altLang="es-ES" dirty="0"/>
          </a:p>
        </p:txBody>
      </p:sp>
    </p:spTree>
    <p:extLst>
      <p:ext uri="{BB962C8B-B14F-4D97-AF65-F5344CB8AC3E}">
        <p14:creationId xmlns:p14="http://schemas.microsoft.com/office/powerpoint/2010/main" val="153447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F9892589-D89A-458A-89BC-EEF785B7E130}"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3C5AF9AD-06DC-455F-B8BB-9669D5A17766}" type="slidenum">
              <a:rPr lang="es-ES" altLang="es-ES"/>
              <a:pPr>
                <a:defRPr/>
              </a:pPr>
              <a:t>‹Nº›</a:t>
            </a:fld>
            <a:endParaRPr lang="es-ES" altLang="es-ES" dirty="0"/>
          </a:p>
        </p:txBody>
      </p:sp>
    </p:spTree>
    <p:extLst>
      <p:ext uri="{BB962C8B-B14F-4D97-AF65-F5344CB8AC3E}">
        <p14:creationId xmlns:p14="http://schemas.microsoft.com/office/powerpoint/2010/main" val="154107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73CA4B9E-0328-4A69-A777-0A64BAAF6B29}" type="datetimeFigureOut">
              <a:rPr lang="es-ES"/>
              <a:pPr>
                <a:defRPr/>
              </a:pPr>
              <a:t>09/02/2022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28532031-1947-4C23-A1E4-0659FC55EDA3}" type="slidenum">
              <a:rPr lang="es-ES" altLang="es-ES"/>
              <a:pPr>
                <a:defRPr/>
              </a:pPr>
              <a:t>‹Nº›</a:t>
            </a:fld>
            <a:endParaRPr lang="es-ES" altLang="es-ES" dirty="0"/>
          </a:p>
        </p:txBody>
      </p:sp>
    </p:spTree>
    <p:extLst>
      <p:ext uri="{BB962C8B-B14F-4D97-AF65-F5344CB8AC3E}">
        <p14:creationId xmlns:p14="http://schemas.microsoft.com/office/powerpoint/2010/main" val="323084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CCEA5061-EA0F-460C-9917-C72B31E19906}" type="datetimeFigureOut">
              <a:rPr lang="es-ES"/>
              <a:pPr>
                <a:defRPr/>
              </a:pPr>
              <a:t>09/02/2022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A4CE6C83-6A79-4FD0-8D61-1DE166680F42}" type="slidenum">
              <a:rPr lang="es-ES" altLang="es-ES"/>
              <a:pPr>
                <a:defRPr/>
              </a:pPr>
              <a:t>‹Nº›</a:t>
            </a:fld>
            <a:endParaRPr lang="es-ES" altLang="es-ES" dirty="0"/>
          </a:p>
        </p:txBody>
      </p:sp>
    </p:spTree>
    <p:extLst>
      <p:ext uri="{BB962C8B-B14F-4D97-AF65-F5344CB8AC3E}">
        <p14:creationId xmlns:p14="http://schemas.microsoft.com/office/powerpoint/2010/main" val="344609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9B776F8-09B4-4150-96DE-8D8BF76B015A}" type="datetimeFigureOut">
              <a:rPr lang="es-ES"/>
              <a:pPr>
                <a:defRPr/>
              </a:pPr>
              <a:t>09/02/2022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236E326F-8B52-4650-B8E8-C7462173D061}" type="slidenum">
              <a:rPr lang="es-ES" altLang="es-ES"/>
              <a:pPr>
                <a:defRPr/>
              </a:pPr>
              <a:t>‹Nº›</a:t>
            </a:fld>
            <a:endParaRPr lang="es-ES" altLang="es-ES" dirty="0"/>
          </a:p>
        </p:txBody>
      </p:sp>
    </p:spTree>
    <p:extLst>
      <p:ext uri="{BB962C8B-B14F-4D97-AF65-F5344CB8AC3E}">
        <p14:creationId xmlns:p14="http://schemas.microsoft.com/office/powerpoint/2010/main" val="164321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05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A7A7011-54EB-4638-82BF-16D6669B03BA}"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C5CAC7DA-8EC8-491E-92B9-BE5F7AD53CE8}" type="slidenum">
              <a:rPr lang="es-ES" altLang="es-ES"/>
              <a:pPr>
                <a:defRPr/>
              </a:pPr>
              <a:t>‹Nº›</a:t>
            </a:fld>
            <a:endParaRPr lang="es-ES" altLang="es-ES" dirty="0"/>
          </a:p>
        </p:txBody>
      </p:sp>
    </p:spTree>
    <p:extLst>
      <p:ext uri="{BB962C8B-B14F-4D97-AF65-F5344CB8AC3E}">
        <p14:creationId xmlns:p14="http://schemas.microsoft.com/office/powerpoint/2010/main" val="174121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733E83B-D60B-420F-ADCA-D5012D6E3DBA}" type="datetimeFigureOut">
              <a:rPr lang="es-ES"/>
              <a:pPr>
                <a:defRPr/>
              </a:pPr>
              <a:t>09/02/2022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A4CBF03-4DAE-4BD3-922D-DB68F6D5AFFF}" type="slidenum">
              <a:rPr lang="es-ES" altLang="es-ES"/>
              <a:pPr>
                <a:defRPr/>
              </a:pPr>
              <a:t>‹Nº›</a:t>
            </a:fld>
            <a:endParaRPr lang="es-ES" alt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D:\2E Estudios Dropbox\Elena Govorova\Imágenes\Abstracta burbuja.jpg"/>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23240" b="1"/>
          <a:stretch/>
        </p:blipFill>
        <p:spPr bwMode="auto">
          <a:xfrm rot="16200000">
            <a:off x="80628" y="-2205372"/>
            <a:ext cx="6858000" cy="11268744"/>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0" y="0"/>
            <a:ext cx="9144000" cy="6858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p>
        </p:txBody>
      </p:sp>
      <p:sp>
        <p:nvSpPr>
          <p:cNvPr id="5" name="4 Elipse"/>
          <p:cNvSpPr/>
          <p:nvPr/>
        </p:nvSpPr>
        <p:spPr>
          <a:xfrm>
            <a:off x="0" y="1032567"/>
            <a:ext cx="3887788" cy="388937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latin typeface="+mj-lt"/>
            </a:endParaRPr>
          </a:p>
        </p:txBody>
      </p:sp>
      <p:sp>
        <p:nvSpPr>
          <p:cNvPr id="9" name="2 Subtítulo"/>
          <p:cNvSpPr>
            <a:spLocks noGrp="1"/>
          </p:cNvSpPr>
          <p:nvPr>
            <p:ph type="subTitle" idx="1"/>
          </p:nvPr>
        </p:nvSpPr>
        <p:spPr>
          <a:xfrm>
            <a:off x="86432" y="1916832"/>
            <a:ext cx="3756099" cy="2304256"/>
          </a:xfrm>
        </p:spPr>
        <p:txBody>
          <a:bodyPr rtlCol="0">
            <a:normAutofit/>
          </a:bodyPr>
          <a:lstStyle/>
          <a:p>
            <a:pPr eaLnBrk="1" fontAlgn="auto" hangingPunct="1">
              <a:spcAft>
                <a:spcPts val="0"/>
              </a:spcAft>
              <a:defRPr/>
            </a:pPr>
            <a:r>
              <a:rPr lang="es-ES" sz="5400" b="1" dirty="0">
                <a:solidFill>
                  <a:schemeClr val="bg1">
                    <a:lumMod val="85000"/>
                  </a:schemeClr>
                </a:solidFill>
                <a:latin typeface="HelveticaNeueLT Std Lt Cn" pitchFamily="34" charset="0"/>
              </a:rPr>
              <a:t>PISA 2022</a:t>
            </a:r>
          </a:p>
          <a:p>
            <a:pPr eaLnBrk="1" fontAlgn="auto" hangingPunct="1">
              <a:spcAft>
                <a:spcPts val="0"/>
              </a:spcAft>
              <a:defRPr/>
            </a:pPr>
            <a:r>
              <a:rPr lang="es-ES" sz="3600" b="1" dirty="0">
                <a:solidFill>
                  <a:schemeClr val="bg1">
                    <a:lumMod val="85000"/>
                  </a:schemeClr>
                </a:solidFill>
                <a:latin typeface="HelveticaNeueLT Std Lt Cn" pitchFamily="34" charset="0"/>
              </a:rPr>
              <a:t>Competencia científica </a:t>
            </a:r>
          </a:p>
        </p:txBody>
      </p:sp>
      <p:sp>
        <p:nvSpPr>
          <p:cNvPr id="8" name="1 Título"/>
          <p:cNvSpPr txBox="1">
            <a:spLocks/>
          </p:cNvSpPr>
          <p:nvPr/>
        </p:nvSpPr>
        <p:spPr bwMode="auto">
          <a:xfrm>
            <a:off x="0" y="5819986"/>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ts val="2000"/>
              </a:lnSpc>
            </a:pPr>
            <a:r>
              <a:rPr lang="es-ES" altLang="es-ES" sz="2800" b="1" dirty="0" smtClean="0">
                <a:solidFill>
                  <a:schemeClr val="bg1"/>
                </a:solidFill>
              </a:rPr>
              <a:t/>
            </a:r>
            <a:br>
              <a:rPr lang="es-ES" altLang="es-ES" sz="2800" b="1" dirty="0" smtClean="0">
                <a:solidFill>
                  <a:schemeClr val="bg1"/>
                </a:solidFill>
              </a:rPr>
            </a:br>
            <a:r>
              <a:rPr lang="es-ES" altLang="es-ES" sz="2800" b="1" dirty="0" smtClean="0">
                <a:solidFill>
                  <a:schemeClr val="bg1"/>
                </a:solidFill>
              </a:rPr>
              <a:t>PARTE 2</a:t>
            </a:r>
            <a:br>
              <a:rPr lang="es-ES" altLang="es-ES" sz="2800" b="1" dirty="0" smtClean="0">
                <a:solidFill>
                  <a:schemeClr val="bg1"/>
                </a:solidFill>
              </a:rPr>
            </a:br>
            <a:r>
              <a:rPr lang="es-ES" altLang="es-ES" sz="2800" b="1" dirty="0" smtClean="0">
                <a:solidFill>
                  <a:schemeClr val="bg1"/>
                </a:solidFill>
              </a:rPr>
              <a:t/>
            </a:r>
            <a:br>
              <a:rPr lang="es-ES" altLang="es-ES" sz="2800" b="1" dirty="0" smtClean="0">
                <a:solidFill>
                  <a:schemeClr val="bg1"/>
                </a:solidFill>
              </a:rPr>
            </a:br>
            <a:r>
              <a:rPr lang="es-ES" altLang="es-ES" sz="2400" b="1" dirty="0" smtClean="0">
                <a:solidFill>
                  <a:schemeClr val="bg1"/>
                </a:solidFill>
              </a:rPr>
              <a:t>República Dominicana</a:t>
            </a:r>
            <a:endParaRPr lang="es-ES" altLang="es-ES"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Extracción de aguas subterráneas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4062814732"/>
              </p:ext>
            </p:extLst>
          </p:nvPr>
        </p:nvGraphicFramePr>
        <p:xfrm>
          <a:off x="3851920" y="1844824"/>
          <a:ext cx="4896544" cy="402336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atentamente la información del artículo.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Ahora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examinar en la pregunta</a:t>
                      </a:r>
                      <a:r>
                        <a:rPr lang="es-ES" sz="1200" kern="1200" dirty="0">
                          <a:solidFill>
                            <a:srgbClr val="000000"/>
                          </a:solidFill>
                          <a:latin typeface="Arial" panose="020B0604020202020204" pitchFamily="34" charset="0"/>
                          <a:ea typeface="+mn-ea"/>
                          <a:cs typeface="Arial" panose="020B0604020202020204" pitchFamily="34" charset="0"/>
                        </a:rPr>
                        <a:t>. ¿Puedes contestar la pregunta con información del texto o necesitas recuperar tus propios conocimientos? En este caso podrás encontrar la respuesta en el texto.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La pregunta se refiere a la hipótesis de los geólogos.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¿Qué hipótesis menciona el texto </a:t>
                      </a:r>
                      <a:r>
                        <a:rPr lang="es-ES" sz="1200" kern="1200" dirty="0">
                          <a:solidFill>
                            <a:srgbClr val="000000"/>
                          </a:solidFill>
                          <a:latin typeface="Arial" panose="020B0604020202020204" pitchFamily="34" charset="0"/>
                          <a:ea typeface="+mn-ea"/>
                          <a:cs typeface="Arial" panose="020B0604020202020204" pitchFamily="34" charset="0"/>
                        </a:rPr>
                        <a:t>como la de los geólogos? </a:t>
                      </a:r>
                      <a:r>
                        <a:rPr lang="es-ES" sz="1200" i="1" kern="1200" dirty="0">
                          <a:solidFill>
                            <a:srgbClr val="000000"/>
                          </a:solidFill>
                          <a:latin typeface="Arial" panose="020B0604020202020204" pitchFamily="34" charset="0"/>
                          <a:ea typeface="+mn-ea"/>
                          <a:cs typeface="Arial" panose="020B0604020202020204" pitchFamily="34" charset="0"/>
                        </a:rPr>
                        <a:t>(“Los geólogos creen que, a diferencia de los terremotos…”)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cada una de las opciones.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Puedes descartar </a:t>
                      </a:r>
                      <a:r>
                        <a:rPr lang="es-ES" sz="1200" kern="1200" dirty="0">
                          <a:solidFill>
                            <a:srgbClr val="000000"/>
                          </a:solidFill>
                          <a:latin typeface="Arial" panose="020B0604020202020204" pitchFamily="34" charset="0"/>
                          <a:ea typeface="+mn-ea"/>
                          <a:cs typeface="Arial" panose="020B0604020202020204" pitchFamily="34" charset="0"/>
                        </a:rPr>
                        <a:t>claramente alguna? ¿Por qué?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Seleccionar la opción </a:t>
                      </a:r>
                      <a:r>
                        <a:rPr lang="es-ES" sz="1200" kern="1200" dirty="0">
                          <a:solidFill>
                            <a:schemeClr val="tx1"/>
                          </a:solidFill>
                          <a:latin typeface="Arial" panose="020B0604020202020204" pitchFamily="34" charset="0"/>
                          <a:ea typeface="+mn-ea"/>
                          <a:cs typeface="Arial" panose="020B0604020202020204" pitchFamily="34" charset="0"/>
                        </a:rPr>
                        <a:t>que consideras correcta y trata de explicar porqué es válida.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6</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 tu opción.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Leer de nuevo la pregunta y comprobar </a:t>
                      </a:r>
                      <a:r>
                        <a:rPr lang="es-ES" sz="1200" kern="1200" dirty="0">
                          <a:solidFill>
                            <a:srgbClr val="000000"/>
                          </a:solidFill>
                          <a:latin typeface="Arial" panose="020B0604020202020204" pitchFamily="34" charset="0"/>
                          <a:ea typeface="+mn-ea"/>
                          <a:cs typeface="Arial" panose="020B0604020202020204" pitchFamily="34" charset="0"/>
                        </a:rPr>
                        <a:t>que la opción da respuesta a la pregunta planteada.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3262733"/>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dirty="0"/>
              <a:t>El estudiante selecciona “El movimiento a lo largo de la falla fue mayor en aquellas zonas dónde el bombeo creó más tensión”.</a:t>
            </a:r>
          </a:p>
          <a:p>
            <a:endParaRPr lang="es-ES" altLang="ru-RU"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3 / 4</a:t>
            </a:r>
          </a:p>
        </p:txBody>
      </p:sp>
    </p:spTree>
    <p:extLst>
      <p:ext uri="{BB962C8B-B14F-4D97-AF65-F5344CB8AC3E}">
        <p14:creationId xmlns:p14="http://schemas.microsoft.com/office/powerpoint/2010/main" val="257418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12" name="Imagen 11">
            <a:extLst>
              <a:ext uri="{FF2B5EF4-FFF2-40B4-BE49-F238E27FC236}">
                <a16:creationId xmlns:a16="http://schemas.microsoft.com/office/drawing/2014/main" id="{09276694-550B-46FF-BC45-31F9715477B6}"/>
              </a:ext>
            </a:extLst>
          </p:cNvPr>
          <p:cNvPicPr>
            <a:picLocks noChangeAspect="1"/>
          </p:cNvPicPr>
          <p:nvPr/>
        </p:nvPicPr>
        <p:blipFill>
          <a:blip r:embed="rId4"/>
          <a:stretch>
            <a:fillRect/>
          </a:stretch>
        </p:blipFill>
        <p:spPr>
          <a:xfrm>
            <a:off x="3707904" y="620688"/>
            <a:ext cx="5114552" cy="3240360"/>
          </a:xfrm>
          <a:prstGeom prst="rect">
            <a:avLst/>
          </a:prstGeom>
        </p:spPr>
      </p:pic>
      <p:pic>
        <p:nvPicPr>
          <p:cNvPr id="8" name="Imagen 7">
            <a:extLst>
              <a:ext uri="{FF2B5EF4-FFF2-40B4-BE49-F238E27FC236}">
                <a16:creationId xmlns:a16="http://schemas.microsoft.com/office/drawing/2014/main" id="{CDDACFAD-D8BE-4278-9A81-7E1FCD1E30C7}"/>
              </a:ext>
            </a:extLst>
          </p:cNvPr>
          <p:cNvPicPr>
            <a:picLocks noChangeAspect="1"/>
          </p:cNvPicPr>
          <p:nvPr/>
        </p:nvPicPr>
        <p:blipFill>
          <a:blip r:embed="rId5"/>
          <a:stretch>
            <a:fillRect/>
          </a:stretch>
        </p:blipFill>
        <p:spPr>
          <a:xfrm>
            <a:off x="395536" y="699069"/>
            <a:ext cx="2977679" cy="4869160"/>
          </a:xfrm>
          <a:prstGeom prst="rect">
            <a:avLst/>
          </a:prstGeom>
        </p:spPr>
      </p:pic>
      <p:sp>
        <p:nvSpPr>
          <p:cNvPr id="13" name="Rectángulo 12"/>
          <p:cNvSpPr/>
          <p:nvPr/>
        </p:nvSpPr>
        <p:spPr>
          <a:xfrm>
            <a:off x="386827" y="603131"/>
            <a:ext cx="2952328" cy="600777"/>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CuadroTexto 13">
            <a:extLst>
              <a:ext uri="{FF2B5EF4-FFF2-40B4-BE49-F238E27FC236}">
                <a16:creationId xmlns:a16="http://schemas.microsoft.com/office/drawing/2014/main" id="{2E1678B0-A16D-4BA2-9C8B-AF5F9F3C8E92}"/>
              </a:ext>
            </a:extLst>
          </p:cNvPr>
          <p:cNvSpPr txBox="1"/>
          <p:nvPr/>
        </p:nvSpPr>
        <p:spPr>
          <a:xfrm>
            <a:off x="386827" y="585311"/>
            <a:ext cx="2952328" cy="592470"/>
          </a:xfrm>
          <a:prstGeom prst="rect">
            <a:avLst/>
          </a:prstGeom>
          <a:noFill/>
        </p:spPr>
        <p:txBody>
          <a:bodyPr wrap="square" rtlCol="0">
            <a:spAutoFit/>
          </a:bodyPr>
          <a:lstStyle/>
          <a:p>
            <a:pPr algn="just"/>
            <a:r>
              <a:rPr lang="es-ES" sz="1100" b="1" dirty="0"/>
              <a:t>Extracción de aguas subterráneas y terremotos</a:t>
            </a:r>
          </a:p>
          <a:p>
            <a:pPr algn="just"/>
            <a:r>
              <a:rPr lang="es-ES" sz="1050" dirty="0">
                <a:solidFill>
                  <a:schemeClr val="tx1">
                    <a:lumMod val="65000"/>
                    <a:lumOff val="35000"/>
                  </a:schemeClr>
                </a:solidFill>
              </a:rPr>
              <a:t>Pregunta 4 / 4</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398336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Extracción de aguas subterráneas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238320980"/>
              </p:ext>
            </p:extLst>
          </p:nvPr>
        </p:nvGraphicFramePr>
        <p:xfrm>
          <a:off x="3851920" y="1844824"/>
          <a:ext cx="4896544" cy="405384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atentamente el artículo y </a:t>
                      </a:r>
                      <a:r>
                        <a:rPr lang="es-ES" sz="1200" kern="1200" dirty="0">
                          <a:solidFill>
                            <a:schemeClr val="tx1"/>
                          </a:solidFill>
                          <a:latin typeface="Arial" panose="020B0604020202020204" pitchFamily="34" charset="0"/>
                          <a:ea typeface="+mn-ea"/>
                          <a:cs typeface="Arial" panose="020B0604020202020204" pitchFamily="34" charset="0"/>
                        </a:rPr>
                        <a:t>tener en cuenta toda la información proporcionada.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mucha atención a la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información que te dan justo antes</a:t>
                      </a:r>
                      <a:r>
                        <a:rPr lang="es-ES" sz="1200" kern="1200" dirty="0">
                          <a:solidFill>
                            <a:srgbClr val="000000"/>
                          </a:solidFill>
                          <a:latin typeface="Arial" panose="020B0604020202020204" pitchFamily="34" charset="0"/>
                          <a:ea typeface="+mn-ea"/>
                          <a:cs typeface="Arial" panose="020B0604020202020204" pitchFamily="34" charset="0"/>
                        </a:rPr>
                        <a:t> de la pregunta.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Ahora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claramente la pregunta</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Después hay que centrase en el formato de la pregunta. Tener en cuenta que en este tipo de preguntas es posible que haya </a:t>
                      </a:r>
                      <a:r>
                        <a:rPr lang="es-ES" sz="1200" kern="1200" dirty="0">
                          <a:solidFill>
                            <a:srgbClr val="000000"/>
                          </a:solidFill>
                          <a:latin typeface="Arial" panose="020B0604020202020204" pitchFamily="34" charset="0"/>
                          <a:ea typeface="+mn-ea"/>
                          <a:cs typeface="Arial" panose="020B0604020202020204" pitchFamily="34" charset="0"/>
                        </a:rPr>
                        <a:t>más de una opción válida.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De las opciones </a:t>
                      </a:r>
                      <a:r>
                        <a:rPr lang="es-ES" sz="1200" kern="1200" dirty="0">
                          <a:solidFill>
                            <a:schemeClr val="tx1"/>
                          </a:solidFill>
                          <a:latin typeface="Arial" panose="020B0604020202020204" pitchFamily="34" charset="0"/>
                          <a:ea typeface="+mn-ea"/>
                          <a:cs typeface="Arial" panose="020B0604020202020204" pitchFamily="34" charset="0"/>
                        </a:rPr>
                        <a:t>planteadas</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Qué opciones no ofrecen información sobre el riesgo </a:t>
                      </a:r>
                      <a:r>
                        <a:rPr lang="es-ES" sz="1200" kern="1200" dirty="0">
                          <a:solidFill>
                            <a:srgbClr val="000000"/>
                          </a:solidFill>
                          <a:latin typeface="Arial" panose="020B0604020202020204" pitchFamily="34" charset="0"/>
                          <a:ea typeface="+mn-ea"/>
                          <a:cs typeface="Arial" panose="020B0604020202020204" pitchFamily="34" charset="0"/>
                        </a:rPr>
                        <a:t>de terremotos en una región? Descarta las opciones que consideres.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 </a:t>
                      </a:r>
                      <a:r>
                        <a:rPr lang="es-ES" sz="1200" kern="1200" dirty="0">
                          <a:solidFill>
                            <a:schemeClr val="tx1"/>
                          </a:solidFill>
                          <a:latin typeface="Arial" panose="020B0604020202020204" pitchFamily="34" charset="0"/>
                          <a:ea typeface="+mn-ea"/>
                          <a:cs typeface="Arial" panose="020B0604020202020204" pitchFamily="34" charset="0"/>
                        </a:rPr>
                        <a:t>una</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opción.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Leer de nuevo la pregunta y comprobar </a:t>
                      </a:r>
                      <a:r>
                        <a:rPr lang="es-ES" sz="1200" kern="1200" dirty="0">
                          <a:solidFill>
                            <a:srgbClr val="000000"/>
                          </a:solidFill>
                          <a:latin typeface="Arial" panose="020B0604020202020204" pitchFamily="34" charset="0"/>
                          <a:ea typeface="+mn-ea"/>
                          <a:cs typeface="Arial" panose="020B0604020202020204" pitchFamily="34" charset="0"/>
                        </a:rPr>
                        <a:t>que tu selección da respuesta a la pregunta planteada.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dirty="0"/>
              <a:t>El estudiante selecciona la primera y segunda </a:t>
            </a:r>
            <a:r>
              <a:rPr lang="es-ES" altLang="ru-RU" sz="1400" dirty="0" err="1"/>
              <a:t>opciónes</a:t>
            </a:r>
            <a:r>
              <a:rPr lang="es-ES" altLang="ru-RU" sz="1400" dirty="0"/>
              <a:t>. </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4 / 4</a:t>
            </a:r>
          </a:p>
        </p:txBody>
      </p:sp>
    </p:spTree>
    <p:extLst>
      <p:ext uri="{BB962C8B-B14F-4D97-AF65-F5344CB8AC3E}">
        <p14:creationId xmlns:p14="http://schemas.microsoft.com/office/powerpoint/2010/main" val="387095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D71C0D9-0113-4616-9488-E2D869EDD424}"/>
              </a:ext>
            </a:extLst>
          </p:cNvPr>
          <p:cNvPicPr>
            <a:picLocks noChangeAspect="1"/>
          </p:cNvPicPr>
          <p:nvPr/>
        </p:nvPicPr>
        <p:blipFill>
          <a:blip r:embed="rId2"/>
          <a:stretch>
            <a:fillRect/>
          </a:stretch>
        </p:blipFill>
        <p:spPr>
          <a:xfrm>
            <a:off x="251520" y="297473"/>
            <a:ext cx="8532440" cy="6357189"/>
          </a:xfrm>
          <a:prstGeom prst="rect">
            <a:avLst/>
          </a:prstGeom>
        </p:spPr>
      </p:pic>
      <p:sp>
        <p:nvSpPr>
          <p:cNvPr id="14" name="Rectángulo 13">
            <a:extLst>
              <a:ext uri="{FF2B5EF4-FFF2-40B4-BE49-F238E27FC236}">
                <a16:creationId xmlns:a16="http://schemas.microsoft.com/office/drawing/2014/main" id="{E1C87D0E-FAAA-495C-A86B-F5BA5B8618F2}"/>
              </a:ext>
            </a:extLst>
          </p:cNvPr>
          <p:cNvSpPr/>
          <p:nvPr/>
        </p:nvSpPr>
        <p:spPr>
          <a:xfrm>
            <a:off x="539553" y="404665"/>
            <a:ext cx="1152128" cy="360040"/>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4" name="Rectángulo 3"/>
          <p:cNvSpPr/>
          <p:nvPr/>
        </p:nvSpPr>
        <p:spPr>
          <a:xfrm>
            <a:off x="622605" y="980728"/>
            <a:ext cx="2736303"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CuadroTexto 4">
            <a:extLst>
              <a:ext uri="{FF2B5EF4-FFF2-40B4-BE49-F238E27FC236}">
                <a16:creationId xmlns:a16="http://schemas.microsoft.com/office/drawing/2014/main" id="{2E1678B0-A16D-4BA2-9C8B-AF5F9F3C8E92}"/>
              </a:ext>
            </a:extLst>
          </p:cNvPr>
          <p:cNvSpPr txBox="1"/>
          <p:nvPr/>
        </p:nvSpPr>
        <p:spPr>
          <a:xfrm>
            <a:off x="622605" y="989035"/>
            <a:ext cx="2232248" cy="430887"/>
          </a:xfrm>
          <a:prstGeom prst="rect">
            <a:avLst/>
          </a:prstGeom>
          <a:noFill/>
        </p:spPr>
        <p:txBody>
          <a:bodyPr wrap="square" rtlCol="0">
            <a:spAutoFit/>
          </a:bodyPr>
          <a:lstStyle/>
          <a:p>
            <a:pPr algn="just"/>
            <a:r>
              <a:rPr lang="es-ES" sz="1100" b="1" dirty="0"/>
              <a:t>Combustibles fósiles</a:t>
            </a:r>
          </a:p>
          <a:p>
            <a:pPr algn="just"/>
            <a:r>
              <a:rPr lang="es-ES" sz="1050" dirty="0">
                <a:solidFill>
                  <a:schemeClr val="tx1">
                    <a:lumMod val="65000"/>
                    <a:lumOff val="35000"/>
                  </a:schemeClr>
                </a:solidFill>
              </a:rPr>
              <a:t>Pregunta 1 / 3</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46272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Combustibles fósiles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4233638775"/>
              </p:ext>
            </p:extLst>
          </p:nvPr>
        </p:nvGraphicFramePr>
        <p:xfrm>
          <a:off x="3779912" y="1840260"/>
          <a:ext cx="4896544" cy="405384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información que da el texto y el dibujo</a:t>
                      </a:r>
                      <a:r>
                        <a:rPr lang="es-ES" sz="1200" kern="1200" dirty="0">
                          <a:solidFill>
                            <a:srgbClr val="000000"/>
                          </a:solidFill>
                          <a:latin typeface="Arial" panose="020B0604020202020204" pitchFamily="34" charset="0"/>
                          <a:ea typeface="+mn-ea"/>
                          <a:cs typeface="Arial" panose="020B0604020202020204" pitchFamily="34" charset="0"/>
                        </a:rPr>
                        <a:t>. ¿Puedes identificar algunos conceptos clave¿ ¿Cual es el tema central que se está presentando?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con atención la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información que te dan justo antes de la pregunta.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claramente lo que </a:t>
                      </a:r>
                      <a:r>
                        <a:rPr lang="es-ES" sz="1200" kern="1200" dirty="0">
                          <a:solidFill>
                            <a:schemeClr val="tx1"/>
                          </a:solidFill>
                          <a:latin typeface="Arial" panose="020B0604020202020204" pitchFamily="34" charset="0"/>
                          <a:ea typeface="+mn-ea"/>
                          <a:cs typeface="Arial" panose="020B0604020202020204" pitchFamily="34" charset="0"/>
                        </a:rPr>
                        <a:t>se</a:t>
                      </a:r>
                      <a:r>
                        <a:rPr lang="es-ES" sz="1200" kern="1200" dirty="0">
                          <a:solidFill>
                            <a:srgbClr val="000000"/>
                          </a:solidFill>
                          <a:latin typeface="Arial" panose="020B0604020202020204" pitchFamily="34" charset="0"/>
                          <a:ea typeface="+mn-ea"/>
                          <a:cs typeface="Arial" panose="020B0604020202020204" pitchFamily="34" charset="0"/>
                        </a:rPr>
                        <a:t> está preguntando. ¿Puedes contestar la pregunta con la información que te da el texto? ¿Tienes que recurrir a tus conocimientos sobre la Tierra y geología para resolverla?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De las opciones </a:t>
                      </a:r>
                      <a:r>
                        <a:rPr lang="es-ES" sz="1200" kern="1200" dirty="0">
                          <a:solidFill>
                            <a:schemeClr val="tx1"/>
                          </a:solidFill>
                          <a:latin typeface="Arial" panose="020B0604020202020204" pitchFamily="34" charset="0"/>
                          <a:ea typeface="+mn-ea"/>
                          <a:cs typeface="Arial" panose="020B0604020202020204" pitchFamily="34" charset="0"/>
                        </a:rPr>
                        <a:t>planteadas</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Qué opciones no explican este efecto</a:t>
                      </a:r>
                      <a:r>
                        <a:rPr lang="es-ES" sz="1200" kern="1200" dirty="0">
                          <a:solidFill>
                            <a:srgbClr val="000000"/>
                          </a:solidFill>
                          <a:latin typeface="Arial" panose="020B0604020202020204" pitchFamily="34" charset="0"/>
                          <a:ea typeface="+mn-ea"/>
                          <a:cs typeface="Arial" panose="020B0604020202020204" pitchFamily="34" charset="0"/>
                        </a:rPr>
                        <a:t>?</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Descartar las opciones no válidas</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 tu opción.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Leer de nuevo la pregunta y comprobar </a:t>
                      </a:r>
                      <a:r>
                        <a:rPr lang="es-ES" sz="1200" kern="1200" dirty="0">
                          <a:solidFill>
                            <a:srgbClr val="000000"/>
                          </a:solidFill>
                          <a:latin typeface="Arial" panose="020B0604020202020204" pitchFamily="34" charset="0"/>
                          <a:ea typeface="+mn-ea"/>
                          <a:cs typeface="Arial" panose="020B0604020202020204" pitchFamily="34" charset="0"/>
                        </a:rPr>
                        <a:t>que tu selección da respuesta a la pregunta planteada.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dirty="0"/>
              <a:t>El estudiante selecciona la segunda opción. </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 / 3</a:t>
            </a:r>
          </a:p>
        </p:txBody>
      </p:sp>
    </p:spTree>
    <p:extLst>
      <p:ext uri="{BB962C8B-B14F-4D97-AF65-F5344CB8AC3E}">
        <p14:creationId xmlns:p14="http://schemas.microsoft.com/office/powerpoint/2010/main" val="94694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D71C0D9-0113-4616-9488-E2D869EDD424}"/>
              </a:ext>
            </a:extLst>
          </p:cNvPr>
          <p:cNvPicPr>
            <a:picLocks noChangeAspect="1"/>
          </p:cNvPicPr>
          <p:nvPr/>
        </p:nvPicPr>
        <p:blipFill>
          <a:blip r:embed="rId2"/>
          <a:stretch>
            <a:fillRect/>
          </a:stretch>
        </p:blipFill>
        <p:spPr>
          <a:xfrm>
            <a:off x="251520" y="297473"/>
            <a:ext cx="8532440" cy="6357189"/>
          </a:xfrm>
          <a:prstGeom prst="rect">
            <a:avLst/>
          </a:prstGeom>
        </p:spPr>
      </p:pic>
      <p:pic>
        <p:nvPicPr>
          <p:cNvPr id="3" name="Imagen 2">
            <a:extLst>
              <a:ext uri="{FF2B5EF4-FFF2-40B4-BE49-F238E27FC236}">
                <a16:creationId xmlns:a16="http://schemas.microsoft.com/office/drawing/2014/main" id="{C0B35163-B84C-4960-9D03-B29F2B4B6312}"/>
              </a:ext>
            </a:extLst>
          </p:cNvPr>
          <p:cNvPicPr>
            <a:picLocks noChangeAspect="1"/>
          </p:cNvPicPr>
          <p:nvPr/>
        </p:nvPicPr>
        <p:blipFill>
          <a:blip r:embed="rId3"/>
          <a:stretch>
            <a:fillRect/>
          </a:stretch>
        </p:blipFill>
        <p:spPr>
          <a:xfrm>
            <a:off x="395536" y="332656"/>
            <a:ext cx="8532440" cy="6397270"/>
          </a:xfrm>
          <a:prstGeom prst="rect">
            <a:avLst/>
          </a:prstGeom>
        </p:spPr>
      </p:pic>
      <p:sp>
        <p:nvSpPr>
          <p:cNvPr id="14" name="Rectángulo 13">
            <a:extLst>
              <a:ext uri="{FF2B5EF4-FFF2-40B4-BE49-F238E27FC236}">
                <a16:creationId xmlns:a16="http://schemas.microsoft.com/office/drawing/2014/main" id="{E1C87D0E-FAAA-495C-A86B-F5BA5B8618F2}"/>
              </a:ext>
            </a:extLst>
          </p:cNvPr>
          <p:cNvSpPr/>
          <p:nvPr/>
        </p:nvSpPr>
        <p:spPr>
          <a:xfrm>
            <a:off x="539553" y="404665"/>
            <a:ext cx="1152128" cy="360040"/>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5" name="Rectángulo 4"/>
          <p:cNvSpPr/>
          <p:nvPr/>
        </p:nvSpPr>
        <p:spPr>
          <a:xfrm>
            <a:off x="622605" y="972019"/>
            <a:ext cx="2869275"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CuadroTexto 6">
            <a:extLst>
              <a:ext uri="{FF2B5EF4-FFF2-40B4-BE49-F238E27FC236}">
                <a16:creationId xmlns:a16="http://schemas.microsoft.com/office/drawing/2014/main" id="{2E1678B0-A16D-4BA2-9C8B-AF5F9F3C8E92}"/>
              </a:ext>
            </a:extLst>
          </p:cNvPr>
          <p:cNvSpPr txBox="1"/>
          <p:nvPr/>
        </p:nvSpPr>
        <p:spPr>
          <a:xfrm>
            <a:off x="622605" y="980326"/>
            <a:ext cx="2232248" cy="430887"/>
          </a:xfrm>
          <a:prstGeom prst="rect">
            <a:avLst/>
          </a:prstGeom>
          <a:noFill/>
        </p:spPr>
        <p:txBody>
          <a:bodyPr wrap="square" rtlCol="0">
            <a:spAutoFit/>
          </a:bodyPr>
          <a:lstStyle/>
          <a:p>
            <a:pPr algn="just"/>
            <a:r>
              <a:rPr lang="es-ES" sz="1100" b="1" dirty="0"/>
              <a:t>Combustibles fósiles</a:t>
            </a:r>
          </a:p>
          <a:p>
            <a:pPr algn="just"/>
            <a:r>
              <a:rPr lang="es-ES" sz="1050" dirty="0">
                <a:solidFill>
                  <a:schemeClr val="tx1">
                    <a:lumMod val="65000"/>
                    <a:lumOff val="35000"/>
                  </a:schemeClr>
                </a:solidFill>
              </a:rPr>
              <a:t>Pregunta 2 / 3</a:t>
            </a:r>
            <a:endParaRPr lang="en-GB" sz="1050" dirty="0">
              <a:solidFill>
                <a:schemeClr val="tx1">
                  <a:lumMod val="65000"/>
                  <a:lumOff val="35000"/>
                </a:schemeClr>
              </a:solidFill>
            </a:endParaRPr>
          </a:p>
        </p:txBody>
      </p:sp>
      <p:sp>
        <p:nvSpPr>
          <p:cNvPr id="2" name="CuadroTexto 1">
            <a:extLst>
              <a:ext uri="{FF2B5EF4-FFF2-40B4-BE49-F238E27FC236}">
                <a16:creationId xmlns:a16="http://schemas.microsoft.com/office/drawing/2014/main" id="{89927AA7-F6F9-4F1A-B57E-88B909012F9B}"/>
              </a:ext>
            </a:extLst>
          </p:cNvPr>
          <p:cNvSpPr txBox="1"/>
          <p:nvPr/>
        </p:nvSpPr>
        <p:spPr>
          <a:xfrm>
            <a:off x="1619672" y="3645024"/>
            <a:ext cx="504056" cy="153888"/>
          </a:xfrm>
          <a:prstGeom prst="rect">
            <a:avLst/>
          </a:prstGeom>
          <a:solidFill>
            <a:schemeClr val="bg1"/>
          </a:solidFill>
        </p:spPr>
        <p:txBody>
          <a:bodyPr wrap="square" lIns="0" tIns="0" rIns="0" bIns="0" rtlCol="0">
            <a:spAutoFit/>
          </a:bodyPr>
          <a:lstStyle/>
          <a:p>
            <a:r>
              <a:rPr lang="es-ES" sz="1000" dirty="0">
                <a:solidFill>
                  <a:schemeClr val="tx1">
                    <a:lumMod val="75000"/>
                    <a:lumOff val="25000"/>
                  </a:schemeClr>
                </a:solidFill>
              </a:rPr>
              <a:t>43.6</a:t>
            </a:r>
          </a:p>
        </p:txBody>
      </p:sp>
      <p:sp>
        <p:nvSpPr>
          <p:cNvPr id="8" name="CuadroTexto 7">
            <a:extLst>
              <a:ext uri="{FF2B5EF4-FFF2-40B4-BE49-F238E27FC236}">
                <a16:creationId xmlns:a16="http://schemas.microsoft.com/office/drawing/2014/main" id="{1BD3B1DF-FFB9-45E3-A70A-31DADF9BFC3B}"/>
              </a:ext>
            </a:extLst>
          </p:cNvPr>
          <p:cNvSpPr txBox="1"/>
          <p:nvPr/>
        </p:nvSpPr>
        <p:spPr>
          <a:xfrm>
            <a:off x="1619672" y="3897072"/>
            <a:ext cx="504056" cy="153888"/>
          </a:xfrm>
          <a:prstGeom prst="rect">
            <a:avLst/>
          </a:prstGeom>
          <a:solidFill>
            <a:schemeClr val="bg1"/>
          </a:solidFill>
        </p:spPr>
        <p:txBody>
          <a:bodyPr wrap="square" lIns="0" tIns="0" rIns="0" bIns="0" rtlCol="0">
            <a:spAutoFit/>
          </a:bodyPr>
          <a:lstStyle/>
          <a:p>
            <a:r>
              <a:rPr lang="es-ES" sz="1000" dirty="0">
                <a:solidFill>
                  <a:schemeClr val="tx1">
                    <a:lumMod val="75000"/>
                    <a:lumOff val="25000"/>
                  </a:schemeClr>
                </a:solidFill>
              </a:rPr>
              <a:t>27.3</a:t>
            </a:r>
          </a:p>
        </p:txBody>
      </p:sp>
    </p:spTree>
    <p:extLst>
      <p:ext uri="{BB962C8B-B14F-4D97-AF65-F5344CB8AC3E}">
        <p14:creationId xmlns:p14="http://schemas.microsoft.com/office/powerpoint/2010/main" val="80052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Combustibles fósiles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432740379"/>
              </p:ext>
            </p:extLst>
          </p:nvPr>
        </p:nvGraphicFramePr>
        <p:xfrm>
          <a:off x="3851920" y="1844824"/>
          <a:ext cx="4896544" cy="359664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y al gráfico. La tabla también </a:t>
                      </a:r>
                      <a:r>
                        <a:rPr lang="es-ES" sz="1200" kern="1200" dirty="0">
                          <a:solidFill>
                            <a:schemeClr val="tx1"/>
                          </a:solidFill>
                          <a:latin typeface="Arial" panose="020B0604020202020204" pitchFamily="34" charset="0"/>
                          <a:ea typeface="+mn-ea"/>
                          <a:cs typeface="Arial" panose="020B0604020202020204" pitchFamily="34" charset="0"/>
                        </a:rPr>
                        <a:t>te </a:t>
                      </a:r>
                      <a:r>
                        <a:rPr lang="es-ES" sz="1200" kern="1200" dirty="0">
                          <a:solidFill>
                            <a:srgbClr val="000000"/>
                          </a:solidFill>
                          <a:latin typeface="Arial" panose="020B0604020202020204" pitchFamily="34" charset="0"/>
                          <a:ea typeface="+mn-ea"/>
                          <a:cs typeface="Arial" panose="020B0604020202020204" pitchFamily="34" charset="0"/>
                        </a:rPr>
                        <a:t>dará información clave para resolver la pregunta. En general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todos los elementos </a:t>
                      </a:r>
                      <a:r>
                        <a:rPr lang="es-ES" sz="1200" kern="1200" dirty="0">
                          <a:solidFill>
                            <a:srgbClr val="000000"/>
                          </a:solidFill>
                          <a:latin typeface="Arial" panose="020B0604020202020204" pitchFamily="34" charset="0"/>
                          <a:ea typeface="+mn-ea"/>
                          <a:cs typeface="Arial" panose="020B0604020202020204" pitchFamily="34" charset="0"/>
                        </a:rPr>
                        <a:t>que se presentan en cualquier pregunta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son importantes para resolverla</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claramente lo que</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tienes</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que hacer para obtener una respuesta válida.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En este caso debes dar dos respuestas</a:t>
                      </a:r>
                      <a:r>
                        <a:rPr lang="es-ES" sz="1200" kern="1200" dirty="0">
                          <a:solidFill>
                            <a:srgbClr val="000000"/>
                          </a:solidFill>
                          <a:latin typeface="Arial" panose="020B0604020202020204" pitchFamily="34" charset="0"/>
                          <a:ea typeface="+mn-ea"/>
                          <a:cs typeface="Arial" panose="020B0604020202020204" pitchFamily="34" charset="0"/>
                        </a:rPr>
                        <a:t> diferentes a dos preguntas diferentes. Si se deja alguna pregunta en blanco, la puntuación será cero.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Puedes empezar tu respuesta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parafraseando la pregunta</a:t>
                      </a:r>
                      <a:r>
                        <a:rPr lang="es-ES" sz="1200" kern="1200" dirty="0">
                          <a:solidFill>
                            <a:srgbClr val="000000"/>
                          </a:solidFill>
                          <a:latin typeface="Arial" panose="020B0604020202020204" pitchFamily="34" charset="0"/>
                          <a:ea typeface="+mn-ea"/>
                          <a:cs typeface="Arial" panose="020B0604020202020204" pitchFamily="34" charset="0"/>
                        </a:rPr>
                        <a:t>. Por ejemplo: </a:t>
                      </a:r>
                      <a:r>
                        <a:rPr lang="es-ES" sz="1200" i="1" kern="1200" dirty="0">
                          <a:solidFill>
                            <a:srgbClr val="000000"/>
                          </a:solidFill>
                          <a:latin typeface="Arial" panose="020B0604020202020204" pitchFamily="34" charset="0"/>
                          <a:ea typeface="+mn-ea"/>
                          <a:cs typeface="Arial" panose="020B0604020202020204" pitchFamily="34" charset="0"/>
                        </a:rPr>
                        <a:t>“Las personas pueden preferir usar el petróleo en lugar del etanol porque</a:t>
                      </a:r>
                      <a:r>
                        <a:rPr lang="es-ES" sz="1200" kern="1200" dirty="0">
                          <a:solidFill>
                            <a:srgbClr val="000000"/>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Revisar que has completado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las dos preguntas</a:t>
                      </a:r>
                      <a:r>
                        <a:rPr lang="es-ES" sz="1200" kern="1200" dirty="0">
                          <a:solidFill>
                            <a:srgbClr val="000000"/>
                          </a:solidFill>
                          <a:latin typeface="Arial" panose="020B0604020202020204" pitchFamily="34" charset="0"/>
                          <a:ea typeface="+mn-ea"/>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2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400" dirty="0"/>
              <a:t>El estudiante tiene que determinar si la gente puede preferir emplear el petróleo más que el etanol porque libera más energía al mismo coste, y porque con el etanol existe una ventaja ecológica, ya que emite menos dióxido de carbono.</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 / 3</a:t>
            </a:r>
          </a:p>
        </p:txBody>
      </p:sp>
    </p:spTree>
    <p:extLst>
      <p:ext uri="{BB962C8B-B14F-4D97-AF65-F5344CB8AC3E}">
        <p14:creationId xmlns:p14="http://schemas.microsoft.com/office/powerpoint/2010/main" val="3956092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Combustibles fósiles</a:t>
            </a:r>
          </a:p>
        </p:txBody>
      </p:sp>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2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400" dirty="0"/>
              <a:t>El estudiante tiene que determinar si la gente puede preferir emplear el petróleo más que el etanol porque libera más energía al mismo coste, y porque con el etanol existe una ventaja ecológica, ya que emite menos dióxido de carbono.</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 / 3</a:t>
            </a:r>
          </a:p>
        </p:txBody>
      </p:sp>
      <p:sp>
        <p:nvSpPr>
          <p:cNvPr id="3" name="CuadroTexto 2">
            <a:extLst>
              <a:ext uri="{FF2B5EF4-FFF2-40B4-BE49-F238E27FC236}">
                <a16:creationId xmlns:a16="http://schemas.microsoft.com/office/drawing/2014/main" id="{7B121322-EEEE-46F0-BF8C-900C6A8240D9}"/>
              </a:ext>
            </a:extLst>
          </p:cNvPr>
          <p:cNvSpPr txBox="1"/>
          <p:nvPr/>
        </p:nvSpPr>
        <p:spPr>
          <a:xfrm>
            <a:off x="3779912" y="1052736"/>
            <a:ext cx="5112568" cy="553998"/>
          </a:xfrm>
          <a:prstGeom prst="rect">
            <a:avLst/>
          </a:prstGeom>
          <a:solidFill>
            <a:schemeClr val="bg1"/>
          </a:solidFill>
        </p:spPr>
        <p:txBody>
          <a:bodyPr wrap="square" rtlCol="0">
            <a:spAutoFit/>
          </a:bodyPr>
          <a:lstStyle/>
          <a:p>
            <a:r>
              <a:rPr lang="es-ES" sz="3000" dirty="0">
                <a:latin typeface="Arial Black" panose="020B0A04020102020204" pitchFamily="34" charset="0"/>
              </a:rPr>
              <a:t>Ejemplos de respuesta</a:t>
            </a:r>
          </a:p>
        </p:txBody>
      </p:sp>
      <p:graphicFrame>
        <p:nvGraphicFramePr>
          <p:cNvPr id="7" name="Tabla 6">
            <a:extLst>
              <a:ext uri="{FF2B5EF4-FFF2-40B4-BE49-F238E27FC236}">
                <a16:creationId xmlns:a16="http://schemas.microsoft.com/office/drawing/2014/main" id="{75952655-7181-4D86-85D9-950D654D44B2}"/>
              </a:ext>
            </a:extLst>
          </p:cNvPr>
          <p:cNvGraphicFramePr>
            <a:graphicFrameLocks noGrp="1"/>
          </p:cNvGraphicFramePr>
          <p:nvPr>
            <p:extLst>
              <p:ext uri="{D42A27DB-BD31-4B8C-83A1-F6EECF244321}">
                <p14:modId xmlns:p14="http://schemas.microsoft.com/office/powerpoint/2010/main" val="3737986873"/>
              </p:ext>
            </p:extLst>
          </p:nvPr>
        </p:nvGraphicFramePr>
        <p:xfrm>
          <a:off x="3779912" y="1844824"/>
          <a:ext cx="5112568" cy="4632960"/>
        </p:xfrm>
        <a:graphic>
          <a:graphicData uri="http://schemas.openxmlformats.org/drawingml/2006/table">
            <a:tbl>
              <a:tblPr firstRow="1" bandRow="1">
                <a:tableStyleId>{5940675A-B579-460E-94D1-54222C63F5DA}</a:tableStyleId>
              </a:tblPr>
              <a:tblGrid>
                <a:gridCol w="668935">
                  <a:extLst>
                    <a:ext uri="{9D8B030D-6E8A-4147-A177-3AD203B41FA5}">
                      <a16:colId xmlns:a16="http://schemas.microsoft.com/office/drawing/2014/main" val="930243596"/>
                    </a:ext>
                  </a:extLst>
                </a:gridCol>
                <a:gridCol w="4443633">
                  <a:extLst>
                    <a:ext uri="{9D8B030D-6E8A-4147-A177-3AD203B41FA5}">
                      <a16:colId xmlns:a16="http://schemas.microsoft.com/office/drawing/2014/main" val="40560088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 la ventaja que según la tabla tiene el petróleo sobre el etanol: libera más energía.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Un gramo de petróleo proporciona más energía que un gramo de etanol.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El petróleo da más energía por el mismo coste.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El etanol produce menos energía que el petróleo.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u="sng"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u="sng" kern="1200" dirty="0">
                          <a:solidFill>
                            <a:srgbClr val="000000"/>
                          </a:solidFill>
                          <a:latin typeface="Arial" panose="020B0604020202020204" pitchFamily="34" charset="0"/>
                          <a:ea typeface="+mn-ea"/>
                          <a:cs typeface="Arial" panose="020B0604020202020204" pitchFamily="34" charset="0"/>
                        </a:rPr>
                        <a:t>E</a:t>
                      </a:r>
                      <a:r>
                        <a:rPr lang="es-ES" sz="800" kern="1200" dirty="0">
                          <a:solidFill>
                            <a:srgbClr val="000000"/>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 la ventaja para el medio ambiente que tiene el etanol sobre el petróleo según la tabla: libera menos dióxido de carbono.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El etanol produce menos CO2 que el petróleo al crear la misma energía.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El etanol es menos contaminante que el petróleo.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Si usas el petróleo para cubrir tus necesidades energéticas, creas más CO2.</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43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1</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 una ventaja del petróleo sobre el etanol pero no una ventaja medioambiental del etanol sobre el petróleo. Identifica una ventaja medioambiental del etanol sobre el petróleo, pero no una ventaja del petróleo sobre el etanol.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6819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0</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Otras respuestas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El CO2 generado por los biocombustibles no interrumpe el balance de CO2 en la atmósfera, porque no es una fuente fósil de CO2 [no se relaciona con la información en la tabla]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39838"/>
                  </a:ext>
                </a:extLst>
              </a:tr>
            </a:tbl>
          </a:graphicData>
        </a:graphic>
      </p:graphicFrame>
    </p:spTree>
    <p:extLst>
      <p:ext uri="{BB962C8B-B14F-4D97-AF65-F5344CB8AC3E}">
        <p14:creationId xmlns:p14="http://schemas.microsoft.com/office/powerpoint/2010/main" val="78988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D71C0D9-0113-4616-9488-E2D869EDD424}"/>
              </a:ext>
            </a:extLst>
          </p:cNvPr>
          <p:cNvPicPr>
            <a:picLocks noChangeAspect="1"/>
          </p:cNvPicPr>
          <p:nvPr/>
        </p:nvPicPr>
        <p:blipFill>
          <a:blip r:embed="rId2"/>
          <a:stretch>
            <a:fillRect/>
          </a:stretch>
        </p:blipFill>
        <p:spPr>
          <a:xfrm>
            <a:off x="251520" y="297473"/>
            <a:ext cx="8532440" cy="6357189"/>
          </a:xfrm>
          <a:prstGeom prst="rect">
            <a:avLst/>
          </a:prstGeom>
        </p:spPr>
      </p:pic>
      <p:pic>
        <p:nvPicPr>
          <p:cNvPr id="3" name="Imagen 2">
            <a:extLst>
              <a:ext uri="{FF2B5EF4-FFF2-40B4-BE49-F238E27FC236}">
                <a16:creationId xmlns:a16="http://schemas.microsoft.com/office/drawing/2014/main" id="{C0B35163-B84C-4960-9D03-B29F2B4B6312}"/>
              </a:ext>
            </a:extLst>
          </p:cNvPr>
          <p:cNvPicPr>
            <a:picLocks noChangeAspect="1"/>
          </p:cNvPicPr>
          <p:nvPr/>
        </p:nvPicPr>
        <p:blipFill>
          <a:blip r:embed="rId3"/>
          <a:stretch>
            <a:fillRect/>
          </a:stretch>
        </p:blipFill>
        <p:spPr>
          <a:xfrm>
            <a:off x="395536" y="332656"/>
            <a:ext cx="8532440" cy="6397270"/>
          </a:xfrm>
          <a:prstGeom prst="rect">
            <a:avLst/>
          </a:prstGeom>
        </p:spPr>
      </p:pic>
      <p:pic>
        <p:nvPicPr>
          <p:cNvPr id="4" name="Imagen 3">
            <a:extLst>
              <a:ext uri="{FF2B5EF4-FFF2-40B4-BE49-F238E27FC236}">
                <a16:creationId xmlns:a16="http://schemas.microsoft.com/office/drawing/2014/main" id="{32AE1952-4217-4FAD-B709-3483DEF57E52}"/>
              </a:ext>
            </a:extLst>
          </p:cNvPr>
          <p:cNvPicPr>
            <a:picLocks noChangeAspect="1"/>
          </p:cNvPicPr>
          <p:nvPr/>
        </p:nvPicPr>
        <p:blipFill>
          <a:blip r:embed="rId4"/>
          <a:stretch>
            <a:fillRect/>
          </a:stretch>
        </p:blipFill>
        <p:spPr>
          <a:xfrm>
            <a:off x="395536" y="332656"/>
            <a:ext cx="8635678" cy="6408712"/>
          </a:xfrm>
          <a:prstGeom prst="rect">
            <a:avLst/>
          </a:prstGeom>
        </p:spPr>
      </p:pic>
      <p:sp>
        <p:nvSpPr>
          <p:cNvPr id="14" name="Rectángulo 13">
            <a:extLst>
              <a:ext uri="{FF2B5EF4-FFF2-40B4-BE49-F238E27FC236}">
                <a16:creationId xmlns:a16="http://schemas.microsoft.com/office/drawing/2014/main" id="{E1C87D0E-FAAA-495C-A86B-F5BA5B8618F2}"/>
              </a:ext>
            </a:extLst>
          </p:cNvPr>
          <p:cNvSpPr/>
          <p:nvPr/>
        </p:nvSpPr>
        <p:spPr>
          <a:xfrm>
            <a:off x="539553" y="404665"/>
            <a:ext cx="1152128" cy="360040"/>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7" name="Rectángulo 6"/>
          <p:cNvSpPr/>
          <p:nvPr/>
        </p:nvSpPr>
        <p:spPr>
          <a:xfrm>
            <a:off x="622605" y="954601"/>
            <a:ext cx="2869275"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CuadroTexto 7">
            <a:extLst>
              <a:ext uri="{FF2B5EF4-FFF2-40B4-BE49-F238E27FC236}">
                <a16:creationId xmlns:a16="http://schemas.microsoft.com/office/drawing/2014/main" id="{2E1678B0-A16D-4BA2-9C8B-AF5F9F3C8E92}"/>
              </a:ext>
            </a:extLst>
          </p:cNvPr>
          <p:cNvSpPr txBox="1"/>
          <p:nvPr/>
        </p:nvSpPr>
        <p:spPr>
          <a:xfrm>
            <a:off x="622605" y="962908"/>
            <a:ext cx="2232248" cy="430887"/>
          </a:xfrm>
          <a:prstGeom prst="rect">
            <a:avLst/>
          </a:prstGeom>
          <a:noFill/>
        </p:spPr>
        <p:txBody>
          <a:bodyPr wrap="square" rtlCol="0">
            <a:spAutoFit/>
          </a:bodyPr>
          <a:lstStyle/>
          <a:p>
            <a:pPr algn="just"/>
            <a:r>
              <a:rPr lang="es-ES" sz="1100" b="1" dirty="0"/>
              <a:t>Combustibles fósiles</a:t>
            </a:r>
          </a:p>
          <a:p>
            <a:pPr algn="just"/>
            <a:r>
              <a:rPr lang="es-ES" sz="1050" dirty="0">
                <a:solidFill>
                  <a:schemeClr val="tx1">
                    <a:lumMod val="65000"/>
                    <a:lumOff val="35000"/>
                  </a:schemeClr>
                </a:solidFill>
              </a:rPr>
              <a:t>Pregunta 3 / 3</a:t>
            </a:r>
            <a:endParaRPr lang="en-GB" sz="1050" dirty="0">
              <a:solidFill>
                <a:schemeClr val="tx1">
                  <a:lumMod val="65000"/>
                  <a:lumOff val="35000"/>
                </a:schemeClr>
              </a:solidFill>
            </a:endParaRPr>
          </a:p>
        </p:txBody>
      </p:sp>
      <p:sp>
        <p:nvSpPr>
          <p:cNvPr id="2" name="Rectángulo 1">
            <a:extLst>
              <a:ext uri="{FF2B5EF4-FFF2-40B4-BE49-F238E27FC236}">
                <a16:creationId xmlns:a16="http://schemas.microsoft.com/office/drawing/2014/main" id="{CB56BDAD-30EC-4BF7-AD95-704390308068}"/>
              </a:ext>
            </a:extLst>
          </p:cNvPr>
          <p:cNvSpPr/>
          <p:nvPr/>
        </p:nvSpPr>
        <p:spPr>
          <a:xfrm>
            <a:off x="4788024" y="2708920"/>
            <a:ext cx="4320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6399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Combustibles fósiles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739675831"/>
              </p:ext>
            </p:extLst>
          </p:nvPr>
        </p:nvGraphicFramePr>
        <p:xfrm>
          <a:off x="3851920" y="1844824"/>
          <a:ext cx="4896544" cy="393192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y al gráfico.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Centrarse en el gráfico.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Qué dos aspectos está relacionando</a:t>
                      </a:r>
                      <a:r>
                        <a:rPr lang="es-ES" sz="1200" kern="1200" dirty="0">
                          <a:solidFill>
                            <a:srgbClr val="000000"/>
                          </a:solidFill>
                          <a:latin typeface="Arial" panose="020B0604020202020204" pitchFamily="34" charset="0"/>
                          <a:ea typeface="+mn-ea"/>
                          <a:cs typeface="Arial" panose="020B0604020202020204" pitchFamily="34" charset="0"/>
                        </a:rPr>
                        <a:t>? ¿Qué indica el eje de abscisas? ¿Y el eje de coordenadas?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Interpretar los datos</a:t>
                      </a:r>
                      <a:r>
                        <a:rPr lang="es-ES" sz="1200" kern="1200" dirty="0">
                          <a:solidFill>
                            <a:srgbClr val="000000"/>
                          </a:solidFill>
                          <a:latin typeface="Arial" panose="020B0604020202020204" pitchFamily="34" charset="0"/>
                          <a:ea typeface="+mn-ea"/>
                          <a:cs typeface="Arial" panose="020B0604020202020204" pitchFamily="34" charset="0"/>
                        </a:rPr>
                        <a:t>: ¿Por qué hay tres líneas distintas en el grafico? ¿Qué representan? ¿Muestran una tendencia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Usar los datos del gráfico para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explicar de qué manera </a:t>
                      </a:r>
                      <a:r>
                        <a:rPr lang="es-ES" sz="1200" kern="1200" dirty="0">
                          <a:solidFill>
                            <a:srgbClr val="000000"/>
                          </a:solidFill>
                          <a:latin typeface="Arial" panose="020B0604020202020204" pitchFamily="34" charset="0"/>
                          <a:ea typeface="+mn-ea"/>
                          <a:cs typeface="Arial" panose="020B0604020202020204" pitchFamily="34" charset="0"/>
                        </a:rPr>
                        <a:t>la profundidad afecta a la eficacia a largo plazo del almacenamiento de dióxido de carbono en el mar.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Dar tu respuesta. Ten en cuenta que debes dar una explicación.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No será suficiente si solo describes el gráfico</a:t>
                      </a:r>
                      <a:r>
                        <a:rPr lang="es-ES" sz="1200" kern="1200" dirty="0">
                          <a:solidFill>
                            <a:srgbClr val="000000"/>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50632"/>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300" dirty="0"/>
              <a:t>El estudiante da una explicación que resume el resultado clave de que, almacenando dióxido de carbono en niveles profundos del océano, se consiguen mejores tasas de retención a lo largo del tiempo que almacenándolo en niveles más superficiales.</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3 / 3</a:t>
            </a:r>
          </a:p>
        </p:txBody>
      </p:sp>
    </p:spTree>
    <p:extLst>
      <p:ext uri="{BB962C8B-B14F-4D97-AF65-F5344CB8AC3E}">
        <p14:creationId xmlns:p14="http://schemas.microsoft.com/office/powerpoint/2010/main" val="105730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51520" y="260648"/>
            <a:ext cx="8640960" cy="707886"/>
          </a:xfrm>
          <a:prstGeom prst="rect">
            <a:avLst/>
          </a:prstGeom>
          <a:noFill/>
        </p:spPr>
        <p:txBody>
          <a:bodyPr wrap="square" rtlCol="0">
            <a:spAutoFit/>
          </a:bodyPr>
          <a:lstStyle/>
          <a:p>
            <a:r>
              <a:rPr lang="en-US" sz="2000" b="1" dirty="0"/>
              <a:t>INSTRUCCIONES PARA EL DOCENTE PARA TRABAJAR CON EL MATERIAL EN CLASE CON SUS ALUMNOS:</a:t>
            </a:r>
          </a:p>
        </p:txBody>
      </p:sp>
      <p:sp>
        <p:nvSpPr>
          <p:cNvPr id="40" name="CuadroTexto 39"/>
          <p:cNvSpPr txBox="1"/>
          <p:nvPr/>
        </p:nvSpPr>
        <p:spPr>
          <a:xfrm>
            <a:off x="1115616" y="1058371"/>
            <a:ext cx="7488832" cy="4832092"/>
          </a:xfrm>
          <a:prstGeom prst="rect">
            <a:avLst/>
          </a:prstGeom>
          <a:noFill/>
        </p:spPr>
        <p:txBody>
          <a:bodyPr wrap="square" rtlCol="0">
            <a:spAutoFit/>
          </a:bodyPr>
          <a:lstStyle/>
          <a:p>
            <a:r>
              <a:rPr lang="en-US" sz="1400" dirty="0"/>
              <a:t>1: PRESENTE LA DIAPOSITIVA CON EL ESTÍMULO Y LA PREGUNTA </a:t>
            </a:r>
            <a:r>
              <a:rPr lang="en-US" sz="1400" b="1" u="sng" dirty="0"/>
              <a:t>A TODOS LOS ESTUDIANTES</a:t>
            </a:r>
          </a:p>
          <a:p>
            <a:endParaRPr lang="en-US" sz="1400" dirty="0"/>
          </a:p>
          <a:p>
            <a:r>
              <a:rPr lang="en-US" sz="1400" dirty="0"/>
              <a:t>2: PIDA A LOS ESTUDIANTES QUE SE CENTREN EN EL ESTÍMULO (PANTALLA DE LA DERECHA)</a:t>
            </a:r>
          </a:p>
          <a:p>
            <a:endParaRPr lang="en-US" sz="1400" dirty="0"/>
          </a:p>
          <a:p>
            <a:r>
              <a:rPr lang="en-US" sz="1400" dirty="0"/>
              <a:t>3: PIDA A LOS ESTUDIANTES QUE LEAN LA PREGUNTA CON MUCHA ATENCIÓN (PANTALLA DE LA IZQUIERDA)</a:t>
            </a:r>
          </a:p>
          <a:p>
            <a:endParaRPr lang="en-US" sz="1400" dirty="0"/>
          </a:p>
          <a:p>
            <a:r>
              <a:rPr lang="en-US" sz="1400" dirty="0"/>
              <a:t>4: DEJE UN TIEMPO RAZONABLE</a:t>
            </a:r>
          </a:p>
          <a:p>
            <a:endParaRPr lang="en-US" sz="1400" dirty="0"/>
          </a:p>
          <a:p>
            <a:r>
              <a:rPr lang="en-US" sz="1400" dirty="0"/>
              <a:t>5. PREGUNTE A LOS ESTUDIANTES CUÁLES SON LOS ELEMENTOS CLAVE DE LA PREGUNTA (AYÚDELES CON LA RESPUESTA)</a:t>
            </a:r>
          </a:p>
          <a:p>
            <a:endParaRPr lang="en-US" sz="1400" dirty="0"/>
          </a:p>
          <a:p>
            <a:r>
              <a:rPr lang="en-US" sz="1400" dirty="0"/>
              <a:t>6. PREGUNTE A LOS ESTUDIANTES QUÉ ESTRATEGIA SIGUEN PARA RESPONDER LA PREGUNTA</a:t>
            </a:r>
          </a:p>
          <a:p>
            <a:endParaRPr lang="en-US" sz="1400" dirty="0"/>
          </a:p>
          <a:p>
            <a:r>
              <a:rPr lang="en-US" sz="1400" dirty="0"/>
              <a:t>7. AYÚDELES A IDENTIFICAR LA ESTRATEGIA CORRECTA</a:t>
            </a:r>
          </a:p>
          <a:p>
            <a:endParaRPr lang="en-US" sz="1400" dirty="0"/>
          </a:p>
          <a:p>
            <a:r>
              <a:rPr lang="en-US" sz="1400" dirty="0"/>
              <a:t>8. DEBATAN EN GRUPO SOBRE LA RESPUESTA CORRECTA</a:t>
            </a:r>
          </a:p>
          <a:p>
            <a:endParaRPr lang="en-US" sz="1400" dirty="0"/>
          </a:p>
          <a:p>
            <a:r>
              <a:rPr lang="en-US" sz="1400" dirty="0"/>
              <a:t>9. VISUALICEN LA SIGUIENTE DIAPOSITIVA CON LA SOLUCIÓN</a:t>
            </a:r>
          </a:p>
        </p:txBody>
      </p:sp>
      <p:pic>
        <p:nvPicPr>
          <p:cNvPr id="4" name="Picture 2" descr="C:\Users\Palmi\Desktop\ordenador y libro.jpg"/>
          <p:cNvPicPr>
            <a:picLocks noChangeAspect="1" noChangeArrowheads="1"/>
          </p:cNvPicPr>
          <p:nvPr/>
        </p:nvPicPr>
        <p:blipFill rotWithShape="1">
          <a:blip r:embed="rId2" cstate="print">
            <a:duotone>
              <a:prstClr val="black"/>
              <a:schemeClr val="tx2">
                <a:tint val="45000"/>
                <a:satMod val="400000"/>
              </a:schemeClr>
            </a:duotone>
          </a:blip>
          <a:srcRect l="39786" t="54893" r="17376" b="30361"/>
          <a:stretch/>
        </p:blipFill>
        <p:spPr bwMode="auto">
          <a:xfrm>
            <a:off x="0" y="6021288"/>
            <a:ext cx="9144000" cy="836712"/>
          </a:xfrm>
          <a:prstGeom prst="rect">
            <a:avLst/>
          </a:prstGeom>
          <a:noFill/>
          <a:ln w="1270000" cmpd="sng">
            <a:noFill/>
            <a:prstDash val="solid"/>
          </a:ln>
        </p:spPr>
      </p:pic>
      <p:sp>
        <p:nvSpPr>
          <p:cNvPr id="5" name="7 Rectángulo"/>
          <p:cNvSpPr/>
          <p:nvPr/>
        </p:nvSpPr>
        <p:spPr>
          <a:xfrm>
            <a:off x="0" y="6021288"/>
            <a:ext cx="9144000" cy="858188"/>
          </a:xfrm>
          <a:prstGeom prst="rect">
            <a:avLst/>
          </a:prstGeom>
          <a:solidFill>
            <a:srgbClr val="218DA8">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Tree>
    <p:extLst>
      <p:ext uri="{BB962C8B-B14F-4D97-AF65-F5344CB8AC3E}">
        <p14:creationId xmlns:p14="http://schemas.microsoft.com/office/powerpoint/2010/main" val="171177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Combustibles fósiles</a:t>
            </a:r>
          </a:p>
        </p:txBody>
      </p:sp>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2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300" dirty="0"/>
              <a:t>El estudiante da una explicación que resume el resultado clave de que, almacenando dióxido de carbono en niveles profundos del océano, se consiguen mejores tasas de retención a lo largo del tiempo que almacenándolo en niveles más superficiales.</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3 / 3</a:t>
            </a:r>
          </a:p>
        </p:txBody>
      </p:sp>
      <p:sp>
        <p:nvSpPr>
          <p:cNvPr id="3" name="CuadroTexto 2">
            <a:extLst>
              <a:ext uri="{FF2B5EF4-FFF2-40B4-BE49-F238E27FC236}">
                <a16:creationId xmlns:a16="http://schemas.microsoft.com/office/drawing/2014/main" id="{7B121322-EEEE-46F0-BF8C-900C6A8240D9}"/>
              </a:ext>
            </a:extLst>
          </p:cNvPr>
          <p:cNvSpPr txBox="1"/>
          <p:nvPr/>
        </p:nvSpPr>
        <p:spPr>
          <a:xfrm>
            <a:off x="3779912" y="1052736"/>
            <a:ext cx="5112568" cy="553998"/>
          </a:xfrm>
          <a:prstGeom prst="rect">
            <a:avLst/>
          </a:prstGeom>
          <a:solidFill>
            <a:schemeClr val="bg1"/>
          </a:solidFill>
        </p:spPr>
        <p:txBody>
          <a:bodyPr wrap="square" rtlCol="0">
            <a:spAutoFit/>
          </a:bodyPr>
          <a:lstStyle/>
          <a:p>
            <a:r>
              <a:rPr lang="es-ES" sz="3000" dirty="0">
                <a:latin typeface="Arial Black" panose="020B0A04020102020204" pitchFamily="34" charset="0"/>
              </a:rPr>
              <a:t>Ejemplos de respuesta</a:t>
            </a:r>
          </a:p>
        </p:txBody>
      </p:sp>
      <p:graphicFrame>
        <p:nvGraphicFramePr>
          <p:cNvPr id="7" name="Tabla 6">
            <a:extLst>
              <a:ext uri="{FF2B5EF4-FFF2-40B4-BE49-F238E27FC236}">
                <a16:creationId xmlns:a16="http://schemas.microsoft.com/office/drawing/2014/main" id="{75952655-7181-4D86-85D9-950D654D44B2}"/>
              </a:ext>
            </a:extLst>
          </p:cNvPr>
          <p:cNvGraphicFramePr>
            <a:graphicFrameLocks noGrp="1"/>
          </p:cNvGraphicFramePr>
          <p:nvPr>
            <p:extLst>
              <p:ext uri="{D42A27DB-BD31-4B8C-83A1-F6EECF244321}">
                <p14:modId xmlns:p14="http://schemas.microsoft.com/office/powerpoint/2010/main" val="2471972232"/>
              </p:ext>
            </p:extLst>
          </p:nvPr>
        </p:nvGraphicFramePr>
        <p:xfrm>
          <a:off x="3779912" y="1844824"/>
          <a:ext cx="5112568" cy="3736424"/>
        </p:xfrm>
        <a:graphic>
          <a:graphicData uri="http://schemas.openxmlformats.org/drawingml/2006/table">
            <a:tbl>
              <a:tblPr firstRow="1" bandRow="1">
                <a:tableStyleId>{5940675A-B579-460E-94D1-54222C63F5DA}</a:tableStyleId>
              </a:tblPr>
              <a:tblGrid>
                <a:gridCol w="668935">
                  <a:extLst>
                    <a:ext uri="{9D8B030D-6E8A-4147-A177-3AD203B41FA5}">
                      <a16:colId xmlns:a16="http://schemas.microsoft.com/office/drawing/2014/main" val="930243596"/>
                    </a:ext>
                  </a:extLst>
                </a:gridCol>
                <a:gridCol w="4443633">
                  <a:extLst>
                    <a:ext uri="{9D8B030D-6E8A-4147-A177-3AD203B41FA5}">
                      <a16:colId xmlns:a16="http://schemas.microsoft.com/office/drawing/2014/main" val="4056008800"/>
                    </a:ext>
                  </a:extLst>
                </a:gridCol>
              </a:tblGrid>
              <a:tr h="3096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Da una explicación que resume el descubrimiento global que indica que si se bombea el dióxido de carbono más profundamente en los océanos, los índices de retención al cabo del tiempo son mejores que si se bombea a profundidades menores.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El dióxido de carbono que se inyecta a 3.000 m permanece más tiempo almacenado que el que se inyecta a 800 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Inyectar CO2 a más profundidad hace que se almacene más tiempo, porque a los 800 m el CO2 empieza a liberarse a los 50 años, mientras que si se almacena a 3.000 m permanece allí durante 100 años.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El almacenamiento del dióxido de carbono es más efectivo si se almacena a más profundidad en el océano.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Después de 500 años, alrededor del 60% del CO2 que está almacenado a 3.000 m sigue en el océano.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43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0</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Otras respuestas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Cuanto más profundo almacenas el CO2, más cantidad pierdes.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139838"/>
                  </a:ext>
                </a:extLst>
              </a:tr>
            </a:tbl>
          </a:graphicData>
        </a:graphic>
      </p:graphicFrame>
    </p:spTree>
    <p:extLst>
      <p:ext uri="{BB962C8B-B14F-4D97-AF65-F5344CB8AC3E}">
        <p14:creationId xmlns:p14="http://schemas.microsoft.com/office/powerpoint/2010/main" val="122273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10" name="Imagen 9">
            <a:extLst>
              <a:ext uri="{FF2B5EF4-FFF2-40B4-BE49-F238E27FC236}">
                <a16:creationId xmlns:a16="http://schemas.microsoft.com/office/drawing/2014/main" id="{ED51C2BF-75AE-4EAA-993D-A46620AE0E32}"/>
              </a:ext>
            </a:extLst>
          </p:cNvPr>
          <p:cNvPicPr>
            <a:picLocks noChangeAspect="1"/>
          </p:cNvPicPr>
          <p:nvPr/>
        </p:nvPicPr>
        <p:blipFill>
          <a:blip r:embed="rId4"/>
          <a:stretch>
            <a:fillRect/>
          </a:stretch>
        </p:blipFill>
        <p:spPr>
          <a:xfrm>
            <a:off x="3635895" y="620688"/>
            <a:ext cx="5321245" cy="3672408"/>
          </a:xfrm>
          <a:prstGeom prst="rect">
            <a:avLst/>
          </a:prstGeom>
        </p:spPr>
      </p:pic>
      <p:sp>
        <p:nvSpPr>
          <p:cNvPr id="13" name="CuadroTexto 12">
            <a:extLst>
              <a:ext uri="{FF2B5EF4-FFF2-40B4-BE49-F238E27FC236}">
                <a16:creationId xmlns:a16="http://schemas.microsoft.com/office/drawing/2014/main" id="{63E825A9-CC56-4FDF-B76A-CEF0D99D8A05}"/>
              </a:ext>
            </a:extLst>
          </p:cNvPr>
          <p:cNvSpPr txBox="1"/>
          <p:nvPr/>
        </p:nvSpPr>
        <p:spPr>
          <a:xfrm>
            <a:off x="385022" y="1294809"/>
            <a:ext cx="3024336" cy="2192908"/>
          </a:xfrm>
          <a:prstGeom prst="rect">
            <a:avLst/>
          </a:prstGeom>
          <a:noFill/>
        </p:spPr>
        <p:txBody>
          <a:bodyPr wrap="square">
            <a:spAutoFit/>
          </a:bodyPr>
          <a:lstStyle/>
          <a:p>
            <a:pPr algn="just"/>
            <a:r>
              <a:rPr lang="es-ES" sz="1050" dirty="0">
                <a:ea typeface="Roboto" panose="02000000000000000000" pitchFamily="2" charset="0"/>
              </a:rPr>
              <a:t>En este tipo de intervenciones quirúrgicas, los pacientes son anestesiados con el fin de evitarles cualquier dolor. A menudo, el anestésico es administrado en forma de gas, utilizando una mascarilla facial que recubre la nariz y la boca.</a:t>
            </a:r>
          </a:p>
          <a:p>
            <a:pPr algn="just"/>
            <a:r>
              <a:rPr lang="es-ES" sz="1050" dirty="0">
                <a:ea typeface="Roboto" panose="02000000000000000000" pitchFamily="2" charset="0"/>
              </a:rPr>
              <a:t> </a:t>
            </a:r>
          </a:p>
          <a:p>
            <a:pPr algn="just"/>
            <a:r>
              <a:rPr lang="es-ES" sz="1050" dirty="0">
                <a:ea typeface="Roboto" panose="02000000000000000000" pitchFamily="2" charset="0"/>
              </a:rPr>
              <a:t>¿Están implicados en la acción de estos gases anestésicos los siguientes sistemas del cuerpo humano? </a:t>
            </a:r>
          </a:p>
          <a:p>
            <a:pPr algn="just"/>
            <a:endParaRPr lang="es-ES" sz="1050" dirty="0">
              <a:ea typeface="Roboto" panose="02000000000000000000" pitchFamily="2" charset="0"/>
            </a:endParaRPr>
          </a:p>
          <a:p>
            <a:pPr algn="just"/>
            <a:r>
              <a:rPr lang="es-ES" sz="1050" dirty="0">
                <a:ea typeface="Roboto" panose="02000000000000000000" pitchFamily="2" charset="0"/>
              </a:rPr>
              <a:t>Selecciona la respuesta, Sí o No, para cada sistema.</a:t>
            </a:r>
          </a:p>
        </p:txBody>
      </p:sp>
      <p:graphicFrame>
        <p:nvGraphicFramePr>
          <p:cNvPr id="4" name="Tabla 3"/>
          <p:cNvGraphicFramePr>
            <a:graphicFrameLocks noGrp="1"/>
          </p:cNvGraphicFramePr>
          <p:nvPr>
            <p:extLst>
              <p:ext uri="{D42A27DB-BD31-4B8C-83A1-F6EECF244321}">
                <p14:modId xmlns:p14="http://schemas.microsoft.com/office/powerpoint/2010/main" val="4164438128"/>
              </p:ext>
            </p:extLst>
          </p:nvPr>
        </p:nvGraphicFramePr>
        <p:xfrm>
          <a:off x="483758" y="3638329"/>
          <a:ext cx="2775884" cy="1928004"/>
        </p:xfrm>
        <a:graphic>
          <a:graphicData uri="http://schemas.openxmlformats.org/drawingml/2006/table">
            <a:tbl>
              <a:tblPr firstRow="1" bandRow="1">
                <a:tableStyleId>{5940675A-B579-460E-94D1-54222C63F5DA}</a:tableStyleId>
              </a:tblPr>
              <a:tblGrid>
                <a:gridCol w="1769407">
                  <a:extLst>
                    <a:ext uri="{9D8B030D-6E8A-4147-A177-3AD203B41FA5}">
                      <a16:colId xmlns:a16="http://schemas.microsoft.com/office/drawing/2014/main" val="3761252779"/>
                    </a:ext>
                  </a:extLst>
                </a:gridCol>
                <a:gridCol w="1006477">
                  <a:extLst>
                    <a:ext uri="{9D8B030D-6E8A-4147-A177-3AD203B41FA5}">
                      <a16:colId xmlns:a16="http://schemas.microsoft.com/office/drawing/2014/main" val="2741897119"/>
                    </a:ext>
                  </a:extLst>
                </a:gridCol>
              </a:tblGrid>
              <a:tr h="526819">
                <a:tc>
                  <a:txBody>
                    <a:bodyPr/>
                    <a:lstStyle/>
                    <a:p>
                      <a:r>
                        <a:rPr lang="es-ES" sz="1050" dirty="0">
                          <a:latin typeface="Arial" panose="020B0604020202020204" pitchFamily="34" charset="0"/>
                          <a:cs typeface="Arial" panose="020B0604020202020204" pitchFamily="34" charset="0"/>
                        </a:rPr>
                        <a:t>¿Está implicado este sistema</a:t>
                      </a:r>
                      <a:r>
                        <a:rPr lang="es-ES" sz="1050" baseline="0" dirty="0">
                          <a:latin typeface="Arial" panose="020B0604020202020204" pitchFamily="34" charset="0"/>
                          <a:cs typeface="Arial" panose="020B0604020202020204" pitchFamily="34" charset="0"/>
                        </a:rPr>
                        <a:t> en la acción de los gases anestésicos?</a:t>
                      </a:r>
                      <a:endParaRPr lang="ru-RU" sz="1050" dirty="0">
                        <a:latin typeface="Arial" panose="020B0604020202020204" pitchFamily="34" charset="0"/>
                        <a:cs typeface="Arial" panose="020B0604020202020204" pitchFamily="34" charset="0"/>
                      </a:endParaRPr>
                    </a:p>
                  </a:txBody>
                  <a:tcPr/>
                </a:tc>
                <a:tc>
                  <a:txBody>
                    <a:bodyPr/>
                    <a:lstStyle/>
                    <a:p>
                      <a:pPr algn="ctr"/>
                      <a:r>
                        <a:rPr lang="es-ES" sz="1050" dirty="0">
                          <a:latin typeface="Arial" panose="020B0604020202020204" pitchFamily="34" charset="0"/>
                          <a:cs typeface="Arial" panose="020B0604020202020204" pitchFamily="34" charset="0"/>
                        </a:rPr>
                        <a:t>¿Sí</a:t>
                      </a:r>
                      <a:r>
                        <a:rPr lang="es-ES" sz="1050" baseline="0" dirty="0">
                          <a:latin typeface="Arial" panose="020B0604020202020204" pitchFamily="34" charset="0"/>
                          <a:cs typeface="Arial" panose="020B0604020202020204" pitchFamily="34" charset="0"/>
                        </a:rPr>
                        <a:t> o No?</a:t>
                      </a:r>
                      <a:endParaRPr lang="ru-RU"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72280905"/>
                  </a:ext>
                </a:extLst>
              </a:tr>
              <a:tr h="231800">
                <a:tc>
                  <a:txBody>
                    <a:bodyPr/>
                    <a:lstStyle/>
                    <a:p>
                      <a:pPr marL="0" algn="l" defTabSz="914400" rtl="0" eaLnBrk="1" latinLnBrk="0" hangingPunct="1"/>
                      <a:r>
                        <a:rPr lang="es-ES" sz="1050" kern="1200" dirty="0">
                          <a:solidFill>
                            <a:schemeClr val="tx1"/>
                          </a:solidFill>
                          <a:latin typeface="Arial" panose="020B0604020202020204" pitchFamily="34" charset="0"/>
                          <a:ea typeface="+mn-ea"/>
                          <a:cs typeface="Arial" panose="020B0604020202020204" pitchFamily="34" charset="0"/>
                        </a:rPr>
                        <a:t>Sistema digestivo</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s-ES" sz="1050" dirty="0">
                          <a:latin typeface="Arial" panose="020B0604020202020204" pitchFamily="34" charset="0"/>
                          <a:cs typeface="Arial" panose="020B0604020202020204" pitchFamily="34" charset="0"/>
                        </a:rPr>
                        <a:t>Sí / No</a:t>
                      </a:r>
                      <a:endParaRPr lang="ru-RU" sz="10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0364139"/>
                  </a:ext>
                </a:extLst>
              </a:tr>
              <a:tr h="260277">
                <a:tc>
                  <a:txBody>
                    <a:bodyPr/>
                    <a:lstStyle/>
                    <a:p>
                      <a:pPr marL="0" algn="l" defTabSz="914400" rtl="0" eaLnBrk="1" latinLnBrk="0" hangingPunct="1"/>
                      <a:r>
                        <a:rPr lang="es-ES" sz="1050" kern="1200" dirty="0">
                          <a:solidFill>
                            <a:schemeClr val="tx1"/>
                          </a:solidFill>
                          <a:latin typeface="Arial" panose="020B0604020202020204" pitchFamily="34" charset="0"/>
                          <a:ea typeface="+mn-ea"/>
                          <a:cs typeface="Arial" panose="020B0604020202020204" pitchFamily="34" charset="0"/>
                        </a:rPr>
                        <a:t>Sistema excretos</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kern="1200" dirty="0">
                          <a:solidFill>
                            <a:schemeClr val="tx1"/>
                          </a:solidFill>
                          <a:latin typeface="Arial" panose="020B0604020202020204" pitchFamily="34" charset="0"/>
                          <a:ea typeface="+mn-ea"/>
                          <a:cs typeface="Arial" panose="020B0604020202020204" pitchFamily="34" charset="0"/>
                        </a:rPr>
                        <a:t>Sí / No</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30465238"/>
                  </a:ext>
                </a:extLst>
              </a:tr>
              <a:tr h="231800">
                <a:tc>
                  <a:txBody>
                    <a:bodyPr/>
                    <a:lstStyle/>
                    <a:p>
                      <a:pPr marL="0" algn="l" defTabSz="914400" rtl="0" eaLnBrk="1" latinLnBrk="0" hangingPunct="1"/>
                      <a:r>
                        <a:rPr lang="es-ES" sz="1050" kern="1200" dirty="0">
                          <a:solidFill>
                            <a:schemeClr val="tx1"/>
                          </a:solidFill>
                          <a:latin typeface="Arial" panose="020B0604020202020204" pitchFamily="34" charset="0"/>
                          <a:ea typeface="+mn-ea"/>
                          <a:cs typeface="Arial" panose="020B0604020202020204" pitchFamily="34" charset="0"/>
                        </a:rPr>
                        <a:t>Sistema nervioso</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kern="1200" dirty="0">
                          <a:solidFill>
                            <a:schemeClr val="tx1"/>
                          </a:solidFill>
                          <a:latin typeface="Arial" panose="020B0604020202020204" pitchFamily="34" charset="0"/>
                          <a:ea typeface="+mn-ea"/>
                          <a:cs typeface="Arial" panose="020B0604020202020204" pitchFamily="34" charset="0"/>
                        </a:rPr>
                        <a:t>Sí / No</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35392790"/>
                  </a:ext>
                </a:extLst>
              </a:tr>
              <a:tr h="232848">
                <a:tc>
                  <a:txBody>
                    <a:bodyPr/>
                    <a:lstStyle/>
                    <a:p>
                      <a:pPr marL="0" algn="l" defTabSz="914400" rtl="0" eaLnBrk="1" latinLnBrk="0" hangingPunct="1"/>
                      <a:r>
                        <a:rPr lang="es-ES" sz="1050" kern="1200" dirty="0">
                          <a:solidFill>
                            <a:schemeClr val="tx1"/>
                          </a:solidFill>
                          <a:latin typeface="Arial" panose="020B0604020202020204" pitchFamily="34" charset="0"/>
                          <a:ea typeface="+mn-ea"/>
                          <a:cs typeface="Arial" panose="020B0604020202020204" pitchFamily="34" charset="0"/>
                        </a:rPr>
                        <a:t>Sistema respiratorio</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kern="1200" dirty="0">
                          <a:solidFill>
                            <a:schemeClr val="tx1"/>
                          </a:solidFill>
                          <a:latin typeface="Arial" panose="020B0604020202020204" pitchFamily="34" charset="0"/>
                          <a:ea typeface="+mn-ea"/>
                          <a:cs typeface="Arial" panose="020B0604020202020204" pitchFamily="34" charset="0"/>
                        </a:rPr>
                        <a:t>Sí / No</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239317112"/>
                  </a:ext>
                </a:extLst>
              </a:tr>
              <a:tr h="341847">
                <a:tc>
                  <a:txBody>
                    <a:bodyPr/>
                    <a:lstStyle/>
                    <a:p>
                      <a:pPr marL="0" algn="l" defTabSz="914400" rtl="0" eaLnBrk="1" latinLnBrk="0" hangingPunct="1"/>
                      <a:r>
                        <a:rPr lang="en-US" sz="1050" kern="1200" dirty="0">
                          <a:solidFill>
                            <a:schemeClr val="tx1"/>
                          </a:solidFill>
                          <a:latin typeface="Arial" panose="020B0604020202020204" pitchFamily="34" charset="0"/>
                          <a:ea typeface="+mn-ea"/>
                          <a:cs typeface="Arial" panose="020B0604020202020204" pitchFamily="34" charset="0"/>
                        </a:rPr>
                        <a:t>Sistema </a:t>
                      </a:r>
                      <a:r>
                        <a:rPr lang="en-US" sz="1050" kern="1200" dirty="0" err="1">
                          <a:solidFill>
                            <a:schemeClr val="tx1"/>
                          </a:solidFill>
                          <a:latin typeface="Arial" panose="020B0604020202020204" pitchFamily="34" charset="0"/>
                          <a:ea typeface="+mn-ea"/>
                          <a:cs typeface="Arial" panose="020B0604020202020204" pitchFamily="34" charset="0"/>
                        </a:rPr>
                        <a:t>circulatorio</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50" kern="1200" dirty="0">
                          <a:solidFill>
                            <a:schemeClr val="tx1"/>
                          </a:solidFill>
                          <a:latin typeface="Arial" panose="020B0604020202020204" pitchFamily="34" charset="0"/>
                          <a:ea typeface="+mn-ea"/>
                          <a:cs typeface="Arial" panose="020B0604020202020204" pitchFamily="34" charset="0"/>
                        </a:rPr>
                        <a:t>Sí / No</a:t>
                      </a:r>
                      <a:endParaRPr lang="ru-RU" sz="105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80007245"/>
                  </a:ext>
                </a:extLst>
              </a:tr>
            </a:tbl>
          </a:graphicData>
        </a:graphic>
      </p:graphicFrame>
      <p:sp>
        <p:nvSpPr>
          <p:cNvPr id="15" name="Rectángulo 14"/>
          <p:cNvSpPr/>
          <p:nvPr/>
        </p:nvSpPr>
        <p:spPr>
          <a:xfrm>
            <a:off x="441417" y="620688"/>
            <a:ext cx="2869275"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CuadroTexto 16">
            <a:extLst>
              <a:ext uri="{FF2B5EF4-FFF2-40B4-BE49-F238E27FC236}">
                <a16:creationId xmlns:a16="http://schemas.microsoft.com/office/drawing/2014/main" id="{2E1678B0-A16D-4BA2-9C8B-AF5F9F3C8E92}"/>
              </a:ext>
            </a:extLst>
          </p:cNvPr>
          <p:cNvSpPr txBox="1"/>
          <p:nvPr/>
        </p:nvSpPr>
        <p:spPr>
          <a:xfrm>
            <a:off x="441417" y="628995"/>
            <a:ext cx="2232248" cy="430887"/>
          </a:xfrm>
          <a:prstGeom prst="rect">
            <a:avLst/>
          </a:prstGeom>
          <a:noFill/>
        </p:spPr>
        <p:txBody>
          <a:bodyPr wrap="square" rtlCol="0">
            <a:spAutoFit/>
          </a:bodyPr>
          <a:lstStyle/>
          <a:p>
            <a:pPr algn="just"/>
            <a:r>
              <a:rPr lang="es-ES" sz="1100" b="1" dirty="0"/>
              <a:t>Cirugía con anestesia</a:t>
            </a:r>
          </a:p>
          <a:p>
            <a:pPr algn="just"/>
            <a:r>
              <a:rPr lang="es-ES" sz="1050" dirty="0">
                <a:solidFill>
                  <a:schemeClr val="tx1">
                    <a:lumMod val="65000"/>
                    <a:lumOff val="35000"/>
                  </a:schemeClr>
                </a:solidFill>
              </a:rPr>
              <a:t>Pregunta 1 / 4</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1246833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Cirugía con anestesia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47987479"/>
              </p:ext>
            </p:extLst>
          </p:nvPr>
        </p:nvGraphicFramePr>
        <p:xfrm>
          <a:off x="3851920" y="1844824"/>
          <a:ext cx="4896544" cy="466344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de la derecha, pero también la que se aporta justo antes de la pregunta.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el tipo de pregunta</a:t>
                      </a:r>
                      <a:r>
                        <a:rPr lang="es-ES" sz="1200" kern="1200" dirty="0">
                          <a:solidFill>
                            <a:srgbClr val="000000"/>
                          </a:solidFill>
                          <a:latin typeface="Arial" panose="020B0604020202020204" pitchFamily="34" charset="0"/>
                          <a:ea typeface="+mn-ea"/>
                          <a:cs typeface="Arial" panose="020B0604020202020204" pitchFamily="34" charset="0"/>
                        </a:rPr>
                        <a:t>. En este caso se trata de una pregunta que exige que des una respuesta (Sí o No) para cada una de las preguntas que aparecen en las filas de la tabla.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No olvides responder a cada una de las preguntas o filas</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Usar los datos para responder. </a:t>
                      </a:r>
                      <a:r>
                        <a:rPr lang="es-ES" sz="1200" kern="1200" dirty="0">
                          <a:solidFill>
                            <a:schemeClr val="tx1"/>
                          </a:solidFill>
                          <a:latin typeface="Arial" panose="020B0604020202020204" pitchFamily="34" charset="0"/>
                          <a:ea typeface="+mn-ea"/>
                          <a:cs typeface="Arial" panose="020B0604020202020204" pitchFamily="34" charset="0"/>
                        </a:rPr>
                        <a:t>Identifica </a:t>
                      </a:r>
                      <a:r>
                        <a:rPr lang="es-ES" sz="1200" kern="1200" dirty="0">
                          <a:solidFill>
                            <a:srgbClr val="000000"/>
                          </a:solidFill>
                          <a:latin typeface="Arial" panose="020B0604020202020204" pitchFamily="34" charset="0"/>
                          <a:ea typeface="+mn-ea"/>
                          <a:cs typeface="Arial" panose="020B0604020202020204" pitchFamily="34" charset="0"/>
                        </a:rPr>
                        <a:t>claramente la pregunta “¿</a:t>
                      </a:r>
                      <a:r>
                        <a:rPr lang="es-ES" sz="1200" i="1" kern="1200" dirty="0">
                          <a:solidFill>
                            <a:srgbClr val="000000"/>
                          </a:solidFill>
                          <a:latin typeface="Arial" panose="020B0604020202020204" pitchFamily="34" charset="0"/>
                          <a:ea typeface="+mn-ea"/>
                          <a:cs typeface="Arial" panose="020B0604020202020204" pitchFamily="34" charset="0"/>
                        </a:rPr>
                        <a:t>Están implicados en la acción de estos gases anestésicos</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Pon en relación la pregunta con la información clave </a:t>
                      </a:r>
                      <a:r>
                        <a:rPr lang="es-ES" sz="1200" kern="1200" dirty="0">
                          <a:solidFill>
                            <a:srgbClr val="000000"/>
                          </a:solidFill>
                          <a:latin typeface="Arial" panose="020B0604020202020204" pitchFamily="34" charset="0"/>
                          <a:ea typeface="+mn-ea"/>
                          <a:cs typeface="Arial" panose="020B0604020202020204" pitchFamily="34" charset="0"/>
                        </a:rPr>
                        <a:t>que ya </a:t>
                      </a:r>
                      <a:r>
                        <a:rPr lang="es-ES" sz="1200" kern="1200" dirty="0">
                          <a:solidFill>
                            <a:schemeClr val="tx1"/>
                          </a:solidFill>
                          <a:latin typeface="Arial" panose="020B0604020202020204" pitchFamily="34" charset="0"/>
                          <a:ea typeface="+mn-ea"/>
                          <a:cs typeface="Arial" panose="020B0604020202020204" pitchFamily="34" charset="0"/>
                        </a:rPr>
                        <a:t>te</a:t>
                      </a:r>
                      <a:r>
                        <a:rPr lang="es-ES" sz="1200" kern="1200" dirty="0">
                          <a:solidFill>
                            <a:srgbClr val="000000"/>
                          </a:solidFill>
                          <a:latin typeface="Arial" panose="020B0604020202020204" pitchFamily="34" charset="0"/>
                          <a:ea typeface="+mn-ea"/>
                          <a:cs typeface="Arial" panose="020B0604020202020204" pitchFamily="34" charset="0"/>
                        </a:rPr>
                        <a:t> han dado (“</a:t>
                      </a:r>
                      <a:r>
                        <a:rPr lang="es-ES" sz="1200" i="1" kern="1200" dirty="0">
                          <a:solidFill>
                            <a:srgbClr val="000000"/>
                          </a:solidFill>
                          <a:latin typeface="Arial" panose="020B0604020202020204" pitchFamily="34" charset="0"/>
                          <a:ea typeface="+mn-ea"/>
                          <a:cs typeface="Arial" panose="020B0604020202020204" pitchFamily="34" charset="0"/>
                        </a:rPr>
                        <a:t>A menudo, el anestésico es administrado en </a:t>
                      </a:r>
                      <a:r>
                        <a:rPr lang="es-ES" sz="1200" i="1" u="sng" kern="1200" dirty="0">
                          <a:solidFill>
                            <a:srgbClr val="000000"/>
                          </a:solidFill>
                          <a:latin typeface="Arial" panose="020B0604020202020204" pitchFamily="34" charset="0"/>
                          <a:ea typeface="+mn-ea"/>
                          <a:cs typeface="Arial" panose="020B0604020202020204" pitchFamily="34" charset="0"/>
                        </a:rPr>
                        <a:t>forma de gas</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De las opciones presentadas,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descartar las que no sean correctas </a:t>
                      </a:r>
                      <a:r>
                        <a:rPr lang="es-ES" sz="1200" kern="1200" dirty="0">
                          <a:solidFill>
                            <a:srgbClr val="000000"/>
                          </a:solidFill>
                          <a:latin typeface="Arial" panose="020B0604020202020204" pitchFamily="34" charset="0"/>
                          <a:ea typeface="+mn-ea"/>
                          <a:cs typeface="Arial" panose="020B0604020202020204" pitchFamily="34" charset="0"/>
                        </a:rPr>
                        <a:t>y pensar en el motivo por el que no son correctas. P.ej., “</a:t>
                      </a:r>
                      <a:r>
                        <a:rPr lang="es-ES" sz="1200" i="1" kern="1200" dirty="0">
                          <a:solidFill>
                            <a:srgbClr val="000000"/>
                          </a:solidFill>
                          <a:latin typeface="Arial" panose="020B0604020202020204" pitchFamily="34" charset="0"/>
                          <a:ea typeface="+mn-ea"/>
                          <a:cs typeface="Arial" panose="020B0604020202020204" pitchFamily="34" charset="0"/>
                        </a:rPr>
                        <a:t>El sistema excretor está implicado en la eliminación de los gases, pero no en la acción de éstos</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 </a:t>
                      </a:r>
                      <a:r>
                        <a:rPr lang="es-ES" sz="1200" kern="1200" dirty="0">
                          <a:solidFill>
                            <a:schemeClr val="tx1"/>
                          </a:solidFill>
                          <a:latin typeface="Arial" panose="020B0604020202020204" pitchFamily="34" charset="0"/>
                          <a:ea typeface="+mn-ea"/>
                          <a:cs typeface="Arial" panose="020B0604020202020204" pitchFamily="34" charset="0"/>
                        </a:rPr>
                        <a:t>una</a:t>
                      </a:r>
                      <a:r>
                        <a:rPr lang="es-ES" sz="1200" kern="1200" dirty="0">
                          <a:solidFill>
                            <a:srgbClr val="000000"/>
                          </a:solidFill>
                          <a:latin typeface="Arial" panose="020B0604020202020204" pitchFamily="34" charset="0"/>
                          <a:ea typeface="+mn-ea"/>
                          <a:cs typeface="Arial" panose="020B0604020202020204" pitchFamily="34" charset="0"/>
                        </a:rPr>
                        <a:t> opción.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Leer de nuevo la pregunta y comprobar </a:t>
                      </a:r>
                      <a:r>
                        <a:rPr lang="es-ES" sz="1200" kern="1200" dirty="0">
                          <a:solidFill>
                            <a:srgbClr val="000000"/>
                          </a:solidFill>
                          <a:latin typeface="Arial" panose="020B0604020202020204" pitchFamily="34" charset="0"/>
                          <a:ea typeface="+mn-ea"/>
                          <a:cs typeface="Arial" panose="020B0604020202020204" pitchFamily="34" charset="0"/>
                        </a:rPr>
                        <a:t>que</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la</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respuesta contesta a la pregunta.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50632"/>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400" i="1" dirty="0"/>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300" dirty="0"/>
              <a:t> Las respuestas correctas son: No, No, Sí, Sí, Sí, en este orden.</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 / 4</a:t>
            </a:r>
          </a:p>
        </p:txBody>
      </p:sp>
    </p:spTree>
    <p:extLst>
      <p:ext uri="{BB962C8B-B14F-4D97-AF65-F5344CB8AC3E}">
        <p14:creationId xmlns:p14="http://schemas.microsoft.com/office/powerpoint/2010/main" val="182883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10" name="Imagen 9">
            <a:extLst>
              <a:ext uri="{FF2B5EF4-FFF2-40B4-BE49-F238E27FC236}">
                <a16:creationId xmlns:a16="http://schemas.microsoft.com/office/drawing/2014/main" id="{ED51C2BF-75AE-4EAA-993D-A46620AE0E32}"/>
              </a:ext>
            </a:extLst>
          </p:cNvPr>
          <p:cNvPicPr>
            <a:picLocks noChangeAspect="1"/>
          </p:cNvPicPr>
          <p:nvPr/>
        </p:nvPicPr>
        <p:blipFill>
          <a:blip r:embed="rId4"/>
          <a:stretch>
            <a:fillRect/>
          </a:stretch>
        </p:blipFill>
        <p:spPr>
          <a:xfrm>
            <a:off x="3635895" y="620688"/>
            <a:ext cx="5321245" cy="3672408"/>
          </a:xfrm>
          <a:prstGeom prst="rect">
            <a:avLst/>
          </a:prstGeom>
        </p:spPr>
      </p:pic>
      <p:sp>
        <p:nvSpPr>
          <p:cNvPr id="13" name="CuadroTexto 12">
            <a:extLst>
              <a:ext uri="{FF2B5EF4-FFF2-40B4-BE49-F238E27FC236}">
                <a16:creationId xmlns:a16="http://schemas.microsoft.com/office/drawing/2014/main" id="{63E825A9-CC56-4FDF-B76A-CEF0D99D8A05}"/>
              </a:ext>
            </a:extLst>
          </p:cNvPr>
          <p:cNvSpPr txBox="1"/>
          <p:nvPr/>
        </p:nvSpPr>
        <p:spPr>
          <a:xfrm>
            <a:off x="395536" y="1340768"/>
            <a:ext cx="3024336" cy="577081"/>
          </a:xfrm>
          <a:prstGeom prst="rect">
            <a:avLst/>
          </a:prstGeom>
          <a:noFill/>
        </p:spPr>
        <p:txBody>
          <a:bodyPr wrap="square">
            <a:spAutoFit/>
          </a:bodyPr>
          <a:lstStyle/>
          <a:p>
            <a:pPr algn="just"/>
            <a:r>
              <a:rPr lang="es-ES" sz="1050" dirty="0">
                <a:ea typeface="Roboto" panose="02000000000000000000" pitchFamily="2" charset="0"/>
              </a:rPr>
              <a:t>Explica por qué se esterilizan los instrumentos quirúrgicos utilizados en las salas de</a:t>
            </a:r>
          </a:p>
          <a:p>
            <a:pPr algn="just"/>
            <a:r>
              <a:rPr lang="es-ES" sz="1050" dirty="0">
                <a:ea typeface="Roboto" panose="02000000000000000000" pitchFamily="2" charset="0"/>
              </a:rPr>
              <a:t>operaciones.</a:t>
            </a:r>
          </a:p>
        </p:txBody>
      </p:sp>
      <p:sp>
        <p:nvSpPr>
          <p:cNvPr id="12" name="CuadroTexto 11">
            <a:extLst>
              <a:ext uri="{FF2B5EF4-FFF2-40B4-BE49-F238E27FC236}">
                <a16:creationId xmlns:a16="http://schemas.microsoft.com/office/drawing/2014/main" id="{123EC791-08B2-4F83-A416-BF9626FFED52}"/>
              </a:ext>
            </a:extLst>
          </p:cNvPr>
          <p:cNvSpPr txBox="1"/>
          <p:nvPr/>
        </p:nvSpPr>
        <p:spPr>
          <a:xfrm>
            <a:off x="395536" y="1988840"/>
            <a:ext cx="2952328" cy="990015"/>
          </a:xfrm>
          <a:prstGeom prst="rect">
            <a:avLst/>
          </a:prstGeom>
          <a:noFill/>
          <a:ln w="3175">
            <a:solidFill>
              <a:schemeClr val="bg2"/>
            </a:solidFill>
          </a:ln>
          <a:effectLst/>
        </p:spPr>
        <p:txBody>
          <a:bodyPr wrap="square" rtlCol="0">
            <a:spAutoFit/>
          </a:bodyPr>
          <a:lstStyle/>
          <a:p>
            <a:pPr>
              <a:lnSpc>
                <a:spcPct val="150000"/>
              </a:lnSpc>
            </a:pPr>
            <a:endParaRPr lang="es-ES" sz="1000" dirty="0">
              <a:latin typeface="Roboto" panose="02000000000000000000" pitchFamily="2" charset="0"/>
              <a:ea typeface="Roboto" panose="02000000000000000000" pitchFamily="2" charset="0"/>
              <a:cs typeface="Aharoni" panose="02010803020104030203" pitchFamily="2" charset="-79"/>
            </a:endParaRPr>
          </a:p>
          <a:p>
            <a:pPr>
              <a:lnSpc>
                <a:spcPct val="150000"/>
              </a:lnSpc>
            </a:pPr>
            <a:endParaRPr lang="es-ES" sz="1000" dirty="0">
              <a:latin typeface="Roboto" panose="02000000000000000000" pitchFamily="2" charset="0"/>
              <a:ea typeface="Roboto" panose="02000000000000000000" pitchFamily="2" charset="0"/>
              <a:cs typeface="Aharoni" panose="02010803020104030203" pitchFamily="2" charset="-79"/>
            </a:endParaRPr>
          </a:p>
          <a:p>
            <a:pPr>
              <a:lnSpc>
                <a:spcPct val="150000"/>
              </a:lnSpc>
            </a:pPr>
            <a:endParaRPr lang="es-ES" sz="1000" dirty="0">
              <a:latin typeface="Roboto" panose="02000000000000000000" pitchFamily="2" charset="0"/>
              <a:ea typeface="Roboto" panose="02000000000000000000" pitchFamily="2" charset="0"/>
              <a:cs typeface="Aharoni" panose="02010803020104030203" pitchFamily="2" charset="-79"/>
            </a:endParaRPr>
          </a:p>
          <a:p>
            <a:pPr>
              <a:lnSpc>
                <a:spcPct val="150000"/>
              </a:lnSpc>
            </a:pPr>
            <a:endParaRPr lang="es-ES" sz="1000" dirty="0">
              <a:latin typeface="Roboto" panose="02000000000000000000" pitchFamily="2" charset="0"/>
              <a:ea typeface="Roboto" panose="02000000000000000000" pitchFamily="2" charset="0"/>
              <a:cs typeface="Aharoni" panose="02010803020104030203" pitchFamily="2" charset="-79"/>
            </a:endParaRPr>
          </a:p>
        </p:txBody>
      </p:sp>
      <p:sp>
        <p:nvSpPr>
          <p:cNvPr id="15" name="Rectángulo 14"/>
          <p:cNvSpPr/>
          <p:nvPr/>
        </p:nvSpPr>
        <p:spPr>
          <a:xfrm>
            <a:off x="441417" y="620688"/>
            <a:ext cx="2869275"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CuadroTexto 15">
            <a:extLst>
              <a:ext uri="{FF2B5EF4-FFF2-40B4-BE49-F238E27FC236}">
                <a16:creationId xmlns:a16="http://schemas.microsoft.com/office/drawing/2014/main" id="{2E1678B0-A16D-4BA2-9C8B-AF5F9F3C8E92}"/>
              </a:ext>
            </a:extLst>
          </p:cNvPr>
          <p:cNvSpPr txBox="1"/>
          <p:nvPr/>
        </p:nvSpPr>
        <p:spPr>
          <a:xfrm>
            <a:off x="441417" y="628995"/>
            <a:ext cx="2232248" cy="430887"/>
          </a:xfrm>
          <a:prstGeom prst="rect">
            <a:avLst/>
          </a:prstGeom>
          <a:noFill/>
        </p:spPr>
        <p:txBody>
          <a:bodyPr wrap="square" rtlCol="0">
            <a:spAutoFit/>
          </a:bodyPr>
          <a:lstStyle/>
          <a:p>
            <a:pPr algn="just"/>
            <a:r>
              <a:rPr lang="es-ES" sz="1100" b="1" dirty="0"/>
              <a:t>Cirugía con anestesia</a:t>
            </a:r>
          </a:p>
          <a:p>
            <a:pPr algn="just"/>
            <a:r>
              <a:rPr lang="es-ES" sz="1050" dirty="0">
                <a:solidFill>
                  <a:schemeClr val="tx1">
                    <a:lumMod val="65000"/>
                    <a:lumOff val="35000"/>
                  </a:schemeClr>
                </a:solidFill>
              </a:rPr>
              <a:t>Pregunta 2 / 4</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371025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Cirugía con anestesia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507819027"/>
              </p:ext>
            </p:extLst>
          </p:nvPr>
        </p:nvGraphicFramePr>
        <p:xfrm>
          <a:off x="3851920" y="1844824"/>
          <a:ext cx="4896544" cy="387096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de la derecha, pero también la que se aporta justo antes de la pregunta.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el tipo de pregunta</a:t>
                      </a:r>
                      <a:r>
                        <a:rPr lang="es-ES" sz="1200" kern="1200" dirty="0">
                          <a:solidFill>
                            <a:srgbClr val="000000"/>
                          </a:solidFill>
                          <a:latin typeface="Arial" panose="020B0604020202020204" pitchFamily="34" charset="0"/>
                          <a:ea typeface="+mn-ea"/>
                          <a:cs typeface="Arial" panose="020B0604020202020204" pitchFamily="34" charset="0"/>
                        </a:rPr>
                        <a:t>. En este caso se trata de una pregunta en la que debes dar una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respuesta elaborada</a:t>
                      </a:r>
                      <a:r>
                        <a:rPr lang="es-ES" sz="1200" kern="1200" dirty="0">
                          <a:solidFill>
                            <a:srgbClr val="000000"/>
                          </a:solidFill>
                          <a:latin typeface="Arial" panose="020B0604020202020204" pitchFamily="34" charset="0"/>
                          <a:ea typeface="+mn-ea"/>
                          <a:cs typeface="Arial" panose="020B0604020202020204" pitchFamily="34" charset="0"/>
                        </a:rPr>
                        <a:t>, una explicación. Una respuesta de pocas palabras podría no ser suficiente.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Usar los datos para responder. Identifica claramente la pregunta y algunas de las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palabras claves </a:t>
                      </a:r>
                      <a:r>
                        <a:rPr lang="es-ES" sz="1200" kern="1200" dirty="0">
                          <a:solidFill>
                            <a:srgbClr val="000000"/>
                          </a:solidFill>
                          <a:latin typeface="Arial" panose="020B0604020202020204" pitchFamily="34" charset="0"/>
                          <a:ea typeface="+mn-ea"/>
                          <a:cs typeface="Arial" panose="020B0604020202020204" pitchFamily="34" charset="0"/>
                        </a:rPr>
                        <a:t>como “</a:t>
                      </a:r>
                      <a:r>
                        <a:rPr lang="es-ES" sz="1200" i="1" kern="1200" dirty="0">
                          <a:solidFill>
                            <a:srgbClr val="000000"/>
                          </a:solidFill>
                          <a:latin typeface="Arial" panose="020B0604020202020204" pitchFamily="34" charset="0"/>
                          <a:ea typeface="+mn-ea"/>
                          <a:cs typeface="Arial" panose="020B0604020202020204" pitchFamily="34" charset="0"/>
                        </a:rPr>
                        <a:t>esterilizan</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i="1" kern="1200" dirty="0">
                          <a:solidFill>
                            <a:srgbClr val="000000"/>
                          </a:solidFill>
                          <a:latin typeface="Arial" panose="020B0604020202020204" pitchFamily="34" charset="0"/>
                          <a:ea typeface="+mn-ea"/>
                          <a:cs typeface="Arial" panose="020B0604020202020204" pitchFamily="34" charset="0"/>
                        </a:rPr>
                        <a:t>enfermedades</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Intentar</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buscar una relación entre la información</a:t>
                      </a:r>
                      <a:r>
                        <a:rPr lang="es-ES" sz="1200" kern="1200" dirty="0">
                          <a:solidFill>
                            <a:srgbClr val="000000"/>
                          </a:solidFill>
                          <a:latin typeface="Arial" panose="020B0604020202020204" pitchFamily="34" charset="0"/>
                          <a:ea typeface="+mn-ea"/>
                          <a:cs typeface="Arial" panose="020B0604020202020204" pitchFamily="34" charset="0"/>
                        </a:rPr>
                        <a:t>. ¿Qué relación hay entre las bacterias y las enfermedades? ¿Qué medidas de prevención han demostrado ser eficaces?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Ofrecer una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explicación</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Leer de nuevo la pregunta y comprobar que tu respuesta </a:t>
                      </a:r>
                      <a:r>
                        <a:rPr lang="es-ES" sz="1200" kern="1200" dirty="0">
                          <a:solidFill>
                            <a:srgbClr val="000000"/>
                          </a:solidFill>
                          <a:latin typeface="Arial" panose="020B0604020202020204" pitchFamily="34" charset="0"/>
                          <a:ea typeface="+mn-ea"/>
                          <a:cs typeface="Arial" panose="020B0604020202020204" pitchFamily="34" charset="0"/>
                        </a:rPr>
                        <a:t>da un explicación suficiente.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50632"/>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400" i="1" dirty="0"/>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300" dirty="0"/>
              <a:t>El estudiante menciona a la vez la necesidad de asegurarse de que los instrumentos no tienen bacterias </a:t>
            </a:r>
            <a:r>
              <a:rPr lang="es-ES" altLang="ru-RU" sz="1300" u="sng" dirty="0"/>
              <a:t>Y</a:t>
            </a:r>
            <a:r>
              <a:rPr lang="es-ES" altLang="ru-RU" sz="1300" dirty="0"/>
              <a:t> que esto evita la propagación de la enfermedad.</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 / 4</a:t>
            </a:r>
          </a:p>
        </p:txBody>
      </p:sp>
    </p:spTree>
    <p:extLst>
      <p:ext uri="{BB962C8B-B14F-4D97-AF65-F5344CB8AC3E}">
        <p14:creationId xmlns:p14="http://schemas.microsoft.com/office/powerpoint/2010/main" val="94946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Cirugía con anestesia</a:t>
            </a:r>
          </a:p>
        </p:txBody>
      </p:sp>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dirty="0"/>
              <a:t>El alumno o alumna menciona a la vez la necesidad de asegurarse de que los instrumentos no tienen bacterias </a:t>
            </a:r>
            <a:r>
              <a:rPr lang="es-ES" altLang="ru-RU" sz="1400" u="sng" dirty="0"/>
              <a:t>Y</a:t>
            </a:r>
            <a:r>
              <a:rPr lang="es-ES" altLang="ru-RU" sz="1400" dirty="0"/>
              <a:t> que esto evita la propagación de la enfermedad.</a:t>
            </a:r>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 / 4</a:t>
            </a:r>
          </a:p>
        </p:txBody>
      </p:sp>
      <p:sp>
        <p:nvSpPr>
          <p:cNvPr id="3" name="CuadroTexto 2">
            <a:extLst>
              <a:ext uri="{FF2B5EF4-FFF2-40B4-BE49-F238E27FC236}">
                <a16:creationId xmlns:a16="http://schemas.microsoft.com/office/drawing/2014/main" id="{7B121322-EEEE-46F0-BF8C-900C6A8240D9}"/>
              </a:ext>
            </a:extLst>
          </p:cNvPr>
          <p:cNvSpPr txBox="1"/>
          <p:nvPr/>
        </p:nvSpPr>
        <p:spPr>
          <a:xfrm>
            <a:off x="3779912" y="1052736"/>
            <a:ext cx="5112568" cy="553998"/>
          </a:xfrm>
          <a:prstGeom prst="rect">
            <a:avLst/>
          </a:prstGeom>
          <a:solidFill>
            <a:schemeClr val="bg1"/>
          </a:solidFill>
        </p:spPr>
        <p:txBody>
          <a:bodyPr wrap="square" rtlCol="0">
            <a:spAutoFit/>
          </a:bodyPr>
          <a:lstStyle/>
          <a:p>
            <a:r>
              <a:rPr lang="es-ES" sz="3000" dirty="0">
                <a:latin typeface="Arial Black" panose="020B0A04020102020204" pitchFamily="34" charset="0"/>
              </a:rPr>
              <a:t>Ejemplos de respuesta</a:t>
            </a:r>
          </a:p>
        </p:txBody>
      </p:sp>
      <p:graphicFrame>
        <p:nvGraphicFramePr>
          <p:cNvPr id="7" name="Tabla 6">
            <a:extLst>
              <a:ext uri="{FF2B5EF4-FFF2-40B4-BE49-F238E27FC236}">
                <a16:creationId xmlns:a16="http://schemas.microsoft.com/office/drawing/2014/main" id="{75952655-7181-4D86-85D9-950D654D44B2}"/>
              </a:ext>
            </a:extLst>
          </p:cNvPr>
          <p:cNvGraphicFramePr>
            <a:graphicFrameLocks noGrp="1"/>
          </p:cNvGraphicFramePr>
          <p:nvPr>
            <p:extLst>
              <p:ext uri="{D42A27DB-BD31-4B8C-83A1-F6EECF244321}">
                <p14:modId xmlns:p14="http://schemas.microsoft.com/office/powerpoint/2010/main" val="292709658"/>
              </p:ext>
            </p:extLst>
          </p:nvPr>
        </p:nvGraphicFramePr>
        <p:xfrm>
          <a:off x="3779912" y="1844824"/>
          <a:ext cx="5112568" cy="4297680"/>
        </p:xfrm>
        <a:graphic>
          <a:graphicData uri="http://schemas.openxmlformats.org/drawingml/2006/table">
            <a:tbl>
              <a:tblPr firstRow="1" bandRow="1">
                <a:tableStyleId>{5940675A-B579-460E-94D1-54222C63F5DA}</a:tableStyleId>
              </a:tblPr>
              <a:tblGrid>
                <a:gridCol w="668935">
                  <a:extLst>
                    <a:ext uri="{9D8B030D-6E8A-4147-A177-3AD203B41FA5}">
                      <a16:colId xmlns:a16="http://schemas.microsoft.com/office/drawing/2014/main" val="930243596"/>
                    </a:ext>
                  </a:extLst>
                </a:gridCol>
                <a:gridCol w="4443633">
                  <a:extLst>
                    <a:ext uri="{9D8B030D-6E8A-4147-A177-3AD203B41FA5}">
                      <a16:colId xmlns:a16="http://schemas.microsoft.com/office/drawing/2014/main" val="40560088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El alumno o alumna menciona a la vez la necesidad de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asegurarse de que los instrumentos no tienen bacterias </a:t>
                      </a:r>
                      <a:r>
                        <a:rPr lang="es-ES" sz="1200" b="1" u="sng" kern="1200" dirty="0">
                          <a:solidFill>
                            <a:srgbClr val="000000"/>
                          </a:solidFill>
                          <a:latin typeface="Arial" panose="020B0604020202020204" pitchFamily="34" charset="0"/>
                          <a:ea typeface="+mn-ea"/>
                          <a:cs typeface="Arial" panose="020B0604020202020204" pitchFamily="34" charset="0"/>
                        </a:rPr>
                        <a:t>Y</a:t>
                      </a:r>
                      <a:r>
                        <a:rPr lang="es-ES" sz="1200" kern="1200" dirty="0">
                          <a:solidFill>
                            <a:srgbClr val="000000"/>
                          </a:solidFill>
                          <a:latin typeface="Arial" panose="020B0604020202020204" pitchFamily="34" charset="0"/>
                          <a:ea typeface="+mn-ea"/>
                          <a:cs typeface="Arial" panose="020B0604020202020204" pitchFamily="34" charset="0"/>
                        </a:rPr>
                        <a:t> que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esto evita la propagación de la enfermedad.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Para impedir que las bacterias se introduzcan en el cuerpo e infecten al paciente.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i="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43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1</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El alumno o alumna menciona la necesidad de asegurarse de que no haya bacterias, PERO no menciona que esto evita la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propagación de la enfermedad.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El alumno o alumna menciona que los instrumentos se introducen en el cuerpo del paciente, PERO no explica que esto se debe a que cualquier bacteria que hubiera en los instrumentos es eliminada.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Así el paciente no se infecta.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i="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68196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0</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Otras respuestas.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Para guardarlos limpios.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Porque los instrumentos se introducen en el cuerpo a través de las incisiones hechas durante la operación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369289"/>
                  </a:ext>
                </a:extLst>
              </a:tr>
            </a:tbl>
          </a:graphicData>
        </a:graphic>
      </p:graphicFrame>
    </p:spTree>
    <p:extLst>
      <p:ext uri="{BB962C8B-B14F-4D97-AF65-F5344CB8AC3E}">
        <p14:creationId xmlns:p14="http://schemas.microsoft.com/office/powerpoint/2010/main" val="2318769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10" name="Imagen 9">
            <a:extLst>
              <a:ext uri="{FF2B5EF4-FFF2-40B4-BE49-F238E27FC236}">
                <a16:creationId xmlns:a16="http://schemas.microsoft.com/office/drawing/2014/main" id="{ED51C2BF-75AE-4EAA-993D-A46620AE0E32}"/>
              </a:ext>
            </a:extLst>
          </p:cNvPr>
          <p:cNvPicPr>
            <a:picLocks noChangeAspect="1"/>
          </p:cNvPicPr>
          <p:nvPr/>
        </p:nvPicPr>
        <p:blipFill>
          <a:blip r:embed="rId4"/>
          <a:stretch>
            <a:fillRect/>
          </a:stretch>
        </p:blipFill>
        <p:spPr>
          <a:xfrm>
            <a:off x="3635895" y="620688"/>
            <a:ext cx="5321245" cy="3672408"/>
          </a:xfrm>
          <a:prstGeom prst="rect">
            <a:avLst/>
          </a:prstGeom>
        </p:spPr>
      </p:pic>
      <p:sp>
        <p:nvSpPr>
          <p:cNvPr id="13" name="CuadroTexto 12">
            <a:extLst>
              <a:ext uri="{FF2B5EF4-FFF2-40B4-BE49-F238E27FC236}">
                <a16:creationId xmlns:a16="http://schemas.microsoft.com/office/drawing/2014/main" id="{63E825A9-CC56-4FDF-B76A-CEF0D99D8A05}"/>
              </a:ext>
            </a:extLst>
          </p:cNvPr>
          <p:cNvSpPr txBox="1"/>
          <p:nvPr/>
        </p:nvSpPr>
        <p:spPr>
          <a:xfrm>
            <a:off x="323528" y="1340768"/>
            <a:ext cx="3024336" cy="2516073"/>
          </a:xfrm>
          <a:prstGeom prst="rect">
            <a:avLst/>
          </a:prstGeom>
          <a:noFill/>
        </p:spPr>
        <p:txBody>
          <a:bodyPr wrap="square">
            <a:spAutoFit/>
          </a:bodyPr>
          <a:lstStyle/>
          <a:p>
            <a:pPr algn="just"/>
            <a:r>
              <a:rPr lang="es-ES" sz="1050" dirty="0">
                <a:ea typeface="Roboto" panose="02000000000000000000" pitchFamily="2" charset="0"/>
              </a:rPr>
              <a:t>Puede suceder, después de una operación, que los pacientes sean incapaces de comer y de beber, y entonces se les pone un suero que contiene agua, azúcares y sales minerales. A veces también se le añaden antibióticos y tranquilizantes.</a:t>
            </a:r>
          </a:p>
          <a:p>
            <a:pPr algn="just"/>
            <a:endParaRPr lang="es-ES" sz="1050" dirty="0">
              <a:ea typeface="Roboto" panose="02000000000000000000" pitchFamily="2" charset="0"/>
            </a:endParaRPr>
          </a:p>
          <a:p>
            <a:pPr algn="just"/>
            <a:r>
              <a:rPr lang="es-ES" sz="1050" dirty="0">
                <a:ea typeface="Roboto" panose="02000000000000000000" pitchFamily="2" charset="0"/>
              </a:rPr>
              <a:t>¿Por qué los azúcares que se añaden al gota a gota son importantes para el paciente</a:t>
            </a:r>
          </a:p>
          <a:p>
            <a:pPr algn="just"/>
            <a:r>
              <a:rPr lang="es-ES" sz="1050" dirty="0">
                <a:ea typeface="Roboto" panose="02000000000000000000" pitchFamily="2" charset="0"/>
              </a:rPr>
              <a:t>recién operado?</a:t>
            </a:r>
          </a:p>
          <a:p>
            <a:pPr algn="just"/>
            <a:endParaRPr lang="es-ES" sz="1050" dirty="0">
              <a:ea typeface="Roboto" panose="02000000000000000000" pitchFamily="2" charset="0"/>
            </a:endParaRPr>
          </a:p>
          <a:p>
            <a:pPr algn="just"/>
            <a:r>
              <a:rPr lang="es-ES" sz="1050" dirty="0">
                <a:ea typeface="Roboto" panose="02000000000000000000" pitchFamily="2" charset="0"/>
              </a:rPr>
              <a:t>A Para evitar la deshidratación.</a:t>
            </a:r>
          </a:p>
          <a:p>
            <a:pPr algn="just"/>
            <a:r>
              <a:rPr lang="es-ES" sz="1050" dirty="0">
                <a:ea typeface="Roboto" panose="02000000000000000000" pitchFamily="2" charset="0"/>
              </a:rPr>
              <a:t>B Para controlar el dolor del postoperatorio.</a:t>
            </a:r>
          </a:p>
          <a:p>
            <a:pPr algn="just"/>
            <a:r>
              <a:rPr lang="es-ES" sz="1050" dirty="0">
                <a:ea typeface="Roboto" panose="02000000000000000000" pitchFamily="2" charset="0"/>
              </a:rPr>
              <a:t>C Para curar las infecciones del postoperatorio.</a:t>
            </a:r>
          </a:p>
          <a:p>
            <a:pPr algn="just"/>
            <a:r>
              <a:rPr lang="es-ES" sz="1050" dirty="0">
                <a:ea typeface="Roboto" panose="02000000000000000000" pitchFamily="2" charset="0"/>
              </a:rPr>
              <a:t>D Para proporcionar la nutrición necesaria.</a:t>
            </a:r>
          </a:p>
        </p:txBody>
      </p:sp>
      <p:pic>
        <p:nvPicPr>
          <p:cNvPr id="11" name="Imagen 10">
            <a:extLst>
              <a:ext uri="{FF2B5EF4-FFF2-40B4-BE49-F238E27FC236}">
                <a16:creationId xmlns:a16="http://schemas.microsoft.com/office/drawing/2014/main" id="{A1F90D5A-52FE-406A-B487-E7120EB8F3E0}"/>
              </a:ext>
            </a:extLst>
          </p:cNvPr>
          <p:cNvPicPr>
            <a:picLocks noChangeAspect="1"/>
          </p:cNvPicPr>
          <p:nvPr/>
        </p:nvPicPr>
        <p:blipFill>
          <a:blip r:embed="rId5"/>
          <a:stretch>
            <a:fillRect/>
          </a:stretch>
        </p:blipFill>
        <p:spPr>
          <a:xfrm>
            <a:off x="378968" y="3135512"/>
            <a:ext cx="143165" cy="721330"/>
          </a:xfrm>
          <a:prstGeom prst="rect">
            <a:avLst/>
          </a:prstGeom>
        </p:spPr>
      </p:pic>
      <p:sp>
        <p:nvSpPr>
          <p:cNvPr id="12" name="Rectángulo 11"/>
          <p:cNvSpPr/>
          <p:nvPr/>
        </p:nvSpPr>
        <p:spPr>
          <a:xfrm>
            <a:off x="441417" y="620688"/>
            <a:ext cx="2869275"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CuadroTexto 14">
            <a:extLst>
              <a:ext uri="{FF2B5EF4-FFF2-40B4-BE49-F238E27FC236}">
                <a16:creationId xmlns:a16="http://schemas.microsoft.com/office/drawing/2014/main" id="{2E1678B0-A16D-4BA2-9C8B-AF5F9F3C8E92}"/>
              </a:ext>
            </a:extLst>
          </p:cNvPr>
          <p:cNvSpPr txBox="1"/>
          <p:nvPr/>
        </p:nvSpPr>
        <p:spPr>
          <a:xfrm>
            <a:off x="441417" y="628995"/>
            <a:ext cx="2232248" cy="430887"/>
          </a:xfrm>
          <a:prstGeom prst="rect">
            <a:avLst/>
          </a:prstGeom>
          <a:noFill/>
        </p:spPr>
        <p:txBody>
          <a:bodyPr wrap="square" rtlCol="0">
            <a:spAutoFit/>
          </a:bodyPr>
          <a:lstStyle/>
          <a:p>
            <a:pPr algn="just"/>
            <a:r>
              <a:rPr lang="es-ES" sz="1100" b="1" dirty="0"/>
              <a:t>Cirugía con anestesia</a:t>
            </a:r>
          </a:p>
          <a:p>
            <a:pPr algn="just"/>
            <a:r>
              <a:rPr lang="es-ES" sz="1050" dirty="0">
                <a:solidFill>
                  <a:schemeClr val="tx1">
                    <a:lumMod val="65000"/>
                    <a:lumOff val="35000"/>
                  </a:schemeClr>
                </a:solidFill>
              </a:rPr>
              <a:t>Pregunta 3 / 4</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981703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Cirugía con anestesia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1550512001"/>
              </p:ext>
            </p:extLst>
          </p:nvPr>
        </p:nvGraphicFramePr>
        <p:xfrm>
          <a:off x="3851920" y="1844824"/>
          <a:ext cx="4896544" cy="274320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atención a la información que se presenta justo antes </a:t>
                      </a:r>
                      <a:r>
                        <a:rPr lang="es-ES" sz="1200" kern="1200" dirty="0">
                          <a:solidFill>
                            <a:srgbClr val="000000"/>
                          </a:solidFill>
                          <a:latin typeface="Arial" panose="020B0604020202020204" pitchFamily="34" charset="0"/>
                          <a:ea typeface="+mn-ea"/>
                          <a:cs typeface="Arial" panose="020B0604020202020204" pitchFamily="34" charset="0"/>
                        </a:rPr>
                        <a:t>de la pregunta.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claramente lo que </a:t>
                      </a:r>
                      <a:r>
                        <a:rPr lang="es-ES" sz="1200" kern="1200" dirty="0">
                          <a:solidFill>
                            <a:schemeClr val="tx1"/>
                          </a:solidFill>
                          <a:latin typeface="Arial" panose="020B0604020202020204" pitchFamily="34" charset="0"/>
                          <a:ea typeface="+mn-ea"/>
                          <a:cs typeface="Arial" panose="020B0604020202020204" pitchFamily="34" charset="0"/>
                        </a:rPr>
                        <a:t>se pregunta </a:t>
                      </a:r>
                      <a:r>
                        <a:rPr lang="es-ES" sz="1200" kern="1200" dirty="0">
                          <a:solidFill>
                            <a:srgbClr val="000000"/>
                          </a:solidFill>
                          <a:latin typeface="Arial" panose="020B0604020202020204" pitchFamily="34" charset="0"/>
                          <a:ea typeface="+mn-ea"/>
                          <a:cs typeface="Arial" panose="020B0604020202020204" pitchFamily="34" charset="0"/>
                        </a:rPr>
                        <a:t>y las palabras o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conceptos clave </a:t>
                      </a:r>
                      <a:r>
                        <a:rPr lang="es-ES" sz="1200" kern="1200" dirty="0">
                          <a:solidFill>
                            <a:srgbClr val="000000"/>
                          </a:solidFill>
                          <a:latin typeface="Arial" panose="020B0604020202020204" pitchFamily="34" charset="0"/>
                          <a:ea typeface="+mn-ea"/>
                          <a:cs typeface="Arial" panose="020B0604020202020204" pitchFamily="34" charset="0"/>
                        </a:rPr>
                        <a:t>“</a:t>
                      </a:r>
                      <a:r>
                        <a:rPr lang="es-ES" sz="1200" i="1" kern="1200" dirty="0">
                          <a:solidFill>
                            <a:srgbClr val="000000"/>
                          </a:solidFill>
                          <a:latin typeface="Arial" panose="020B0604020202020204" pitchFamily="34" charset="0"/>
                          <a:ea typeface="+mn-ea"/>
                          <a:cs typeface="Arial" panose="020B0604020202020204" pitchFamily="34" charset="0"/>
                        </a:rPr>
                        <a:t>azúcares</a:t>
                      </a:r>
                      <a:r>
                        <a:rPr lang="es-ES" sz="1200" kern="1200" dirty="0">
                          <a:solidFill>
                            <a:srgbClr val="000000"/>
                          </a:solidFill>
                          <a:latin typeface="Arial" panose="020B0604020202020204" pitchFamily="34" charset="0"/>
                          <a:ea typeface="+mn-ea"/>
                          <a:cs typeface="Arial" panose="020B0604020202020204" pitchFamily="34" charset="0"/>
                        </a:rPr>
                        <a:t>” o “</a:t>
                      </a:r>
                      <a:r>
                        <a:rPr lang="es-ES" sz="1200" i="1" kern="1200" dirty="0">
                          <a:solidFill>
                            <a:srgbClr val="000000"/>
                          </a:solidFill>
                          <a:latin typeface="Arial" panose="020B0604020202020204" pitchFamily="34" charset="0"/>
                          <a:ea typeface="+mn-ea"/>
                          <a:cs typeface="Arial" panose="020B0604020202020204" pitchFamily="34" charset="0"/>
                        </a:rPr>
                        <a:t>recién operado</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De las opciones </a:t>
                      </a:r>
                      <a:r>
                        <a:rPr lang="es-ES" sz="1200" kern="1200" dirty="0">
                          <a:solidFill>
                            <a:schemeClr val="tx1"/>
                          </a:solidFill>
                          <a:latin typeface="Arial" panose="020B0604020202020204" pitchFamily="34" charset="0"/>
                          <a:ea typeface="+mn-ea"/>
                          <a:cs typeface="Arial" panose="020B0604020202020204" pitchFamily="34" charset="0"/>
                        </a:rPr>
                        <a:t>planteadas</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Puedes descartar </a:t>
                      </a:r>
                      <a:r>
                        <a:rPr lang="es-ES" sz="1200" kern="1200" dirty="0">
                          <a:solidFill>
                            <a:srgbClr val="000000"/>
                          </a:solidFill>
                          <a:latin typeface="Arial" panose="020B0604020202020204" pitchFamily="34" charset="0"/>
                          <a:ea typeface="+mn-ea"/>
                          <a:cs typeface="Arial" panose="020B0604020202020204" pitchFamily="34" charset="0"/>
                        </a:rPr>
                        <a:t>alguna claramente? ¿Por qué?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una</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opción.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Leer de nuevo la pregunta y comprobar </a:t>
                      </a:r>
                      <a:r>
                        <a:rPr lang="es-ES" sz="1200" kern="1200" dirty="0">
                          <a:solidFill>
                            <a:srgbClr val="000000"/>
                          </a:solidFill>
                          <a:latin typeface="Arial" panose="020B0604020202020204" pitchFamily="34" charset="0"/>
                          <a:ea typeface="+mn-ea"/>
                          <a:cs typeface="Arial" panose="020B0604020202020204" pitchFamily="34" charset="0"/>
                        </a:rPr>
                        <a:t>que </a:t>
                      </a:r>
                      <a:r>
                        <a:rPr lang="es-ES" sz="1200" kern="1200" dirty="0">
                          <a:solidFill>
                            <a:schemeClr val="tx1"/>
                          </a:solidFill>
                          <a:latin typeface="Arial" panose="020B0604020202020204" pitchFamily="34" charset="0"/>
                          <a:ea typeface="+mn-ea"/>
                          <a:cs typeface="Arial" panose="020B0604020202020204" pitchFamily="34" charset="0"/>
                        </a:rPr>
                        <a:t>la</a:t>
                      </a:r>
                      <a:r>
                        <a:rPr lang="es-ES" sz="1200" kern="1200" dirty="0">
                          <a:solidFill>
                            <a:srgbClr val="000000"/>
                          </a:solidFill>
                          <a:latin typeface="Arial" panose="020B0604020202020204" pitchFamily="34" charset="0"/>
                          <a:ea typeface="+mn-ea"/>
                          <a:cs typeface="Arial" panose="020B0604020202020204" pitchFamily="34" charset="0"/>
                        </a:rPr>
                        <a:t> selección da respuesta a la pregunta planteada.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400" i="1" dirty="0"/>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300" dirty="0"/>
              <a:t>El estudiante selecciona “Para proporcionar la nutrición necesaria”.</a:t>
            </a:r>
          </a:p>
          <a:p>
            <a:endParaRPr lang="es-ES" altLang="ru-RU" sz="13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3 / 4</a:t>
            </a:r>
          </a:p>
        </p:txBody>
      </p:sp>
    </p:spTree>
    <p:extLst>
      <p:ext uri="{BB962C8B-B14F-4D97-AF65-F5344CB8AC3E}">
        <p14:creationId xmlns:p14="http://schemas.microsoft.com/office/powerpoint/2010/main" val="260190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10" name="Imagen 9">
            <a:extLst>
              <a:ext uri="{FF2B5EF4-FFF2-40B4-BE49-F238E27FC236}">
                <a16:creationId xmlns:a16="http://schemas.microsoft.com/office/drawing/2014/main" id="{ED51C2BF-75AE-4EAA-993D-A46620AE0E32}"/>
              </a:ext>
            </a:extLst>
          </p:cNvPr>
          <p:cNvPicPr>
            <a:picLocks noChangeAspect="1"/>
          </p:cNvPicPr>
          <p:nvPr/>
        </p:nvPicPr>
        <p:blipFill rotWithShape="1">
          <a:blip r:embed="rId4"/>
          <a:srcRect b="88829"/>
          <a:stretch/>
        </p:blipFill>
        <p:spPr>
          <a:xfrm>
            <a:off x="3635895" y="620688"/>
            <a:ext cx="5321245" cy="410253"/>
          </a:xfrm>
          <a:prstGeom prst="rect">
            <a:avLst/>
          </a:prstGeom>
        </p:spPr>
      </p:pic>
      <p:sp>
        <p:nvSpPr>
          <p:cNvPr id="13" name="CuadroTexto 12">
            <a:extLst>
              <a:ext uri="{FF2B5EF4-FFF2-40B4-BE49-F238E27FC236}">
                <a16:creationId xmlns:a16="http://schemas.microsoft.com/office/drawing/2014/main" id="{63E825A9-CC56-4FDF-B76A-CEF0D99D8A05}"/>
              </a:ext>
            </a:extLst>
          </p:cNvPr>
          <p:cNvSpPr txBox="1"/>
          <p:nvPr/>
        </p:nvSpPr>
        <p:spPr>
          <a:xfrm>
            <a:off x="395536" y="1340768"/>
            <a:ext cx="3024336" cy="900246"/>
          </a:xfrm>
          <a:prstGeom prst="rect">
            <a:avLst/>
          </a:prstGeom>
          <a:noFill/>
        </p:spPr>
        <p:txBody>
          <a:bodyPr wrap="square">
            <a:spAutoFit/>
          </a:bodyPr>
          <a:lstStyle/>
          <a:p>
            <a:pPr algn="just"/>
            <a:r>
              <a:rPr lang="es-ES" sz="1050" dirty="0">
                <a:ea typeface="Roboto" panose="02000000000000000000" pitchFamily="2" charset="0"/>
              </a:rPr>
              <a:t>¿Se pueden deducir las conclusiones siguientes de la </a:t>
            </a:r>
            <a:r>
              <a:rPr lang="es-ES" sz="1050" b="1" dirty="0">
                <a:ea typeface="Roboto" panose="02000000000000000000" pitchFamily="2" charset="0"/>
              </a:rPr>
              <a:t>gráfica de la derecha</a:t>
            </a:r>
            <a:r>
              <a:rPr lang="es-ES" sz="1050" dirty="0">
                <a:ea typeface="Roboto" panose="02000000000000000000" pitchFamily="2" charset="0"/>
              </a:rPr>
              <a:t>? </a:t>
            </a:r>
          </a:p>
          <a:p>
            <a:pPr algn="just"/>
            <a:endParaRPr lang="es-ES" sz="1050" dirty="0">
              <a:ea typeface="Roboto" panose="02000000000000000000" pitchFamily="2" charset="0"/>
            </a:endParaRPr>
          </a:p>
          <a:p>
            <a:pPr algn="just"/>
            <a:r>
              <a:rPr lang="es-ES" sz="1050" dirty="0">
                <a:ea typeface="Roboto" panose="02000000000000000000" pitchFamily="2" charset="0"/>
              </a:rPr>
              <a:t>Marca la respuesta, Sí o No, para cada conclusión.</a:t>
            </a:r>
          </a:p>
        </p:txBody>
      </p:sp>
      <p:pic>
        <p:nvPicPr>
          <p:cNvPr id="11" name="Imagen 10">
            <a:extLst>
              <a:ext uri="{FF2B5EF4-FFF2-40B4-BE49-F238E27FC236}">
                <a16:creationId xmlns:a16="http://schemas.microsoft.com/office/drawing/2014/main" id="{93AF6995-6E90-4FA0-8436-1629C7581572}"/>
              </a:ext>
            </a:extLst>
          </p:cNvPr>
          <p:cNvPicPr>
            <a:picLocks noChangeAspect="1"/>
          </p:cNvPicPr>
          <p:nvPr/>
        </p:nvPicPr>
        <p:blipFill>
          <a:blip r:embed="rId5"/>
          <a:stretch>
            <a:fillRect/>
          </a:stretch>
        </p:blipFill>
        <p:spPr>
          <a:xfrm>
            <a:off x="3707904" y="1268760"/>
            <a:ext cx="4968552" cy="2399996"/>
          </a:xfrm>
          <a:prstGeom prst="rect">
            <a:avLst/>
          </a:prstGeom>
        </p:spPr>
      </p:pic>
      <p:pic>
        <p:nvPicPr>
          <p:cNvPr id="16" name="Imagen 15">
            <a:extLst>
              <a:ext uri="{FF2B5EF4-FFF2-40B4-BE49-F238E27FC236}">
                <a16:creationId xmlns:a16="http://schemas.microsoft.com/office/drawing/2014/main" id="{3651E652-C19D-4980-8515-849B2EBCEB12}"/>
              </a:ext>
            </a:extLst>
          </p:cNvPr>
          <p:cNvPicPr>
            <a:picLocks noChangeAspect="1"/>
          </p:cNvPicPr>
          <p:nvPr/>
        </p:nvPicPr>
        <p:blipFill>
          <a:blip r:embed="rId6"/>
          <a:stretch>
            <a:fillRect/>
          </a:stretch>
        </p:blipFill>
        <p:spPr>
          <a:xfrm>
            <a:off x="410879" y="2378637"/>
            <a:ext cx="2952328" cy="1254357"/>
          </a:xfrm>
          <a:prstGeom prst="rect">
            <a:avLst/>
          </a:prstGeom>
        </p:spPr>
      </p:pic>
      <p:sp>
        <p:nvSpPr>
          <p:cNvPr id="15" name="Rectángulo 14"/>
          <p:cNvSpPr/>
          <p:nvPr/>
        </p:nvSpPr>
        <p:spPr>
          <a:xfrm>
            <a:off x="441417" y="620688"/>
            <a:ext cx="2869275"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CuadroTexto 16">
            <a:extLst>
              <a:ext uri="{FF2B5EF4-FFF2-40B4-BE49-F238E27FC236}">
                <a16:creationId xmlns:a16="http://schemas.microsoft.com/office/drawing/2014/main" id="{2E1678B0-A16D-4BA2-9C8B-AF5F9F3C8E92}"/>
              </a:ext>
            </a:extLst>
          </p:cNvPr>
          <p:cNvSpPr txBox="1"/>
          <p:nvPr/>
        </p:nvSpPr>
        <p:spPr>
          <a:xfrm>
            <a:off x="441417" y="628995"/>
            <a:ext cx="2232248" cy="430887"/>
          </a:xfrm>
          <a:prstGeom prst="rect">
            <a:avLst/>
          </a:prstGeom>
          <a:noFill/>
        </p:spPr>
        <p:txBody>
          <a:bodyPr wrap="square" rtlCol="0">
            <a:spAutoFit/>
          </a:bodyPr>
          <a:lstStyle/>
          <a:p>
            <a:pPr algn="just"/>
            <a:r>
              <a:rPr lang="es-ES" sz="1100" b="1" dirty="0"/>
              <a:t>Cirugía con anestesia</a:t>
            </a:r>
          </a:p>
          <a:p>
            <a:pPr algn="just"/>
            <a:r>
              <a:rPr lang="es-ES" sz="1050" dirty="0">
                <a:solidFill>
                  <a:schemeClr val="tx1">
                    <a:lumMod val="65000"/>
                    <a:lumOff val="35000"/>
                  </a:schemeClr>
                </a:solidFill>
              </a:rPr>
              <a:t>Pregunta 4 / 4</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1379571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Cirugía con anestesia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85699262"/>
              </p:ext>
            </p:extLst>
          </p:nvPr>
        </p:nvGraphicFramePr>
        <p:xfrm>
          <a:off x="3851920" y="1844824"/>
          <a:ext cx="4896544" cy="347472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y al gráfico. Fíjate que se pide que de tu respuesta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basándote en la gráfica </a:t>
                      </a:r>
                      <a:r>
                        <a:rPr lang="es-ES" sz="1200" kern="1200" dirty="0">
                          <a:solidFill>
                            <a:srgbClr val="000000"/>
                          </a:solidFill>
                          <a:latin typeface="Arial" panose="020B0604020202020204" pitchFamily="34" charset="0"/>
                          <a:ea typeface="+mn-ea"/>
                          <a:cs typeface="Arial" panose="020B0604020202020204" pitchFamily="34" charset="0"/>
                        </a:rPr>
                        <a:t>de la derecha.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Centrarse en el gráfico.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Qué dos aspectos está relacionando</a:t>
                      </a:r>
                      <a:r>
                        <a:rPr lang="es-ES" sz="1200" kern="1200" dirty="0">
                          <a:solidFill>
                            <a:srgbClr val="000000"/>
                          </a:solidFill>
                          <a:latin typeface="Arial" panose="020B0604020202020204" pitchFamily="34" charset="0"/>
                          <a:ea typeface="+mn-ea"/>
                          <a:cs typeface="Arial" panose="020B0604020202020204" pitchFamily="34" charset="0"/>
                        </a:rPr>
                        <a:t>? ¿Qué indica el eje de abscisas? ¿Y el eje de coordenadas?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Interpretar los datos</a:t>
                      </a:r>
                      <a:r>
                        <a:rPr lang="es-ES" sz="1200" kern="1200" dirty="0">
                          <a:solidFill>
                            <a:srgbClr val="000000"/>
                          </a:solidFill>
                          <a:latin typeface="Arial" panose="020B0604020202020204" pitchFamily="34" charset="0"/>
                          <a:ea typeface="+mn-ea"/>
                          <a:cs typeface="Arial" panose="020B0604020202020204" pitchFamily="34" charset="0"/>
                        </a:rPr>
                        <a:t>: ¿Qué órgano es el más trasplantado? ¿Puedes deducir el motivo? Con la información del gráfico, ¿puedes saber cuántas personas fueron trasplantadas?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Dar</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una</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respuesta.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Asegúrate de haber contestado todas las preguntas</a:t>
                      </a:r>
                      <a:r>
                        <a:rPr lang="es-ES" sz="1200" kern="1200" dirty="0">
                          <a:solidFill>
                            <a:srgbClr val="000000"/>
                          </a:solidFill>
                          <a:latin typeface="Arial" panose="020B0604020202020204" pitchFamily="34" charset="0"/>
                          <a:ea typeface="+mn-ea"/>
                          <a:cs typeface="Arial" panose="020B0604020202020204" pitchFamily="34" charset="0"/>
                        </a:rPr>
                        <a:t>, es decir, de haber dado una respuesta en cada fila de la tabla.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04954"/>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400" i="1" dirty="0"/>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300" dirty="0"/>
              <a:t>El estudiante selecciona No, No, Sí, No.</a:t>
            </a:r>
          </a:p>
          <a:p>
            <a:endParaRPr lang="es-ES" altLang="ru-RU" sz="13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4 / 4</a:t>
            </a:r>
          </a:p>
        </p:txBody>
      </p:sp>
    </p:spTree>
    <p:extLst>
      <p:ext uri="{BB962C8B-B14F-4D97-AF65-F5344CB8AC3E}">
        <p14:creationId xmlns:p14="http://schemas.microsoft.com/office/powerpoint/2010/main" val="349292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51520" y="260648"/>
            <a:ext cx="8640960" cy="400110"/>
          </a:xfrm>
          <a:prstGeom prst="rect">
            <a:avLst/>
          </a:prstGeom>
          <a:noFill/>
        </p:spPr>
        <p:txBody>
          <a:bodyPr wrap="square" rtlCol="0">
            <a:spAutoFit/>
          </a:bodyPr>
          <a:lstStyle/>
          <a:p>
            <a:r>
              <a:rPr lang="en-US" sz="2000" b="1" dirty="0"/>
              <a:t>INSTRUCCIONES PARA LOS ESTUDIANTES:</a:t>
            </a:r>
          </a:p>
        </p:txBody>
      </p:sp>
      <p:sp>
        <p:nvSpPr>
          <p:cNvPr id="40" name="CuadroTexto 39"/>
          <p:cNvSpPr txBox="1"/>
          <p:nvPr/>
        </p:nvSpPr>
        <p:spPr>
          <a:xfrm>
            <a:off x="395536" y="764704"/>
            <a:ext cx="5256584" cy="5170646"/>
          </a:xfrm>
          <a:prstGeom prst="rect">
            <a:avLst/>
          </a:prstGeom>
          <a:noFill/>
        </p:spPr>
        <p:txBody>
          <a:bodyPr wrap="square" rtlCol="0">
            <a:spAutoFit/>
          </a:bodyPr>
          <a:lstStyle/>
          <a:p>
            <a:r>
              <a:rPr lang="en-US" i="1" dirty="0">
                <a:solidFill>
                  <a:schemeClr val="accent1">
                    <a:lumMod val="75000"/>
                  </a:schemeClr>
                </a:solidFill>
              </a:rPr>
              <a:t>CUANDO TU PROFESOR/A TE MUESTRA LA PANTALLA CON LA PREGUNTA:</a:t>
            </a:r>
          </a:p>
          <a:p>
            <a:endParaRPr lang="en-US" sz="1400" dirty="0"/>
          </a:p>
          <a:p>
            <a:r>
              <a:rPr lang="en-US" sz="1400" dirty="0"/>
              <a:t>1: CÉNTRATE EN EL ESTÍMULO (PANTALLA DE LA DERECHA)</a:t>
            </a:r>
          </a:p>
          <a:p>
            <a:endParaRPr lang="en-US" sz="1400" dirty="0"/>
          </a:p>
          <a:p>
            <a:r>
              <a:rPr lang="en-US" sz="1400" dirty="0"/>
              <a:t>2: LEE LA PREGUNTA CON MUCHA ATENCIÓN (PANTALLA DE LA IZQUIERDA)</a:t>
            </a:r>
          </a:p>
          <a:p>
            <a:endParaRPr lang="en-US" sz="1400" dirty="0"/>
          </a:p>
          <a:p>
            <a:r>
              <a:rPr lang="en-US" sz="1400" dirty="0"/>
              <a:t>3: TÓMATE TU TIEMPO PARA PENSAR EN LOS ELEMENTOS CLAVE DE LA PREGUNTA</a:t>
            </a:r>
          </a:p>
          <a:p>
            <a:endParaRPr lang="en-US" sz="1400" dirty="0"/>
          </a:p>
          <a:p>
            <a:r>
              <a:rPr lang="en-US" sz="1400" dirty="0"/>
              <a:t>4. PIENSA EN LA ESTRATEGIA A SEGUIR PARA RESPONDER A LA PREGUNTA</a:t>
            </a:r>
          </a:p>
          <a:p>
            <a:endParaRPr lang="en-US" sz="1400" dirty="0"/>
          </a:p>
          <a:p>
            <a:r>
              <a:rPr lang="en-US" sz="1400" dirty="0"/>
              <a:t>5. FORMULA TU RESPUESTA</a:t>
            </a:r>
          </a:p>
          <a:p>
            <a:endParaRPr lang="en-US" sz="1400" dirty="0"/>
          </a:p>
          <a:p>
            <a:r>
              <a:rPr lang="en-US" sz="1400" dirty="0"/>
              <a:t>6. DEBATE CON TUS COMPAÑEROS SOBRE LA ESTRATEGIA DE RESPUESTA Y SOBRE LA RESPUESTA CORRECTA</a:t>
            </a:r>
          </a:p>
          <a:p>
            <a:endParaRPr lang="en-US" sz="1400" dirty="0"/>
          </a:p>
          <a:p>
            <a:r>
              <a:rPr lang="en-US" sz="1400" dirty="0"/>
              <a:t>7. VISUALIZA LA SIGUIENTE DIAPOSITIVA CON LA SOLUCIÓN</a:t>
            </a:r>
          </a:p>
        </p:txBody>
      </p:sp>
      <p:pic>
        <p:nvPicPr>
          <p:cNvPr id="4" name="Picture 2" descr="C:\Users\Palmi\Desktop\ordenador y libro.jpg"/>
          <p:cNvPicPr>
            <a:picLocks noChangeAspect="1" noChangeArrowheads="1"/>
          </p:cNvPicPr>
          <p:nvPr/>
        </p:nvPicPr>
        <p:blipFill rotWithShape="1">
          <a:blip r:embed="rId2" cstate="print">
            <a:duotone>
              <a:prstClr val="black"/>
              <a:schemeClr val="tx2">
                <a:tint val="45000"/>
                <a:satMod val="400000"/>
              </a:schemeClr>
            </a:duotone>
          </a:blip>
          <a:srcRect l="39786" t="54893" r="17376" b="30361"/>
          <a:stretch/>
        </p:blipFill>
        <p:spPr bwMode="auto">
          <a:xfrm>
            <a:off x="0" y="6021288"/>
            <a:ext cx="9144000" cy="836712"/>
          </a:xfrm>
          <a:prstGeom prst="rect">
            <a:avLst/>
          </a:prstGeom>
          <a:noFill/>
          <a:ln w="1270000" cmpd="sng">
            <a:noFill/>
            <a:prstDash val="solid"/>
          </a:ln>
        </p:spPr>
      </p:pic>
      <p:sp>
        <p:nvSpPr>
          <p:cNvPr id="5" name="7 Rectángulo"/>
          <p:cNvSpPr/>
          <p:nvPr/>
        </p:nvSpPr>
        <p:spPr>
          <a:xfrm>
            <a:off x="0" y="6021288"/>
            <a:ext cx="9144000" cy="858188"/>
          </a:xfrm>
          <a:prstGeom prst="rect">
            <a:avLst/>
          </a:prstGeom>
          <a:solidFill>
            <a:srgbClr val="218DA8">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 name="Rectángulo 1"/>
          <p:cNvSpPr/>
          <p:nvPr/>
        </p:nvSpPr>
        <p:spPr>
          <a:xfrm>
            <a:off x="5868144" y="116632"/>
            <a:ext cx="3168352" cy="57606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RECUERDA:</a:t>
            </a:r>
          </a:p>
          <a:p>
            <a:pPr algn="ctr"/>
            <a:endParaRPr lang="en-US" dirty="0"/>
          </a:p>
          <a:p>
            <a:pPr marL="285750" indent="-285750">
              <a:buFont typeface="Wingdings" panose="05000000000000000000" pitchFamily="2" charset="2"/>
              <a:buChar char="q"/>
            </a:pPr>
            <a:r>
              <a:rPr lang="en-US" sz="1400" dirty="0"/>
              <a:t>LEE LA PREGUNTA Y EL ESTÍMULO CON MUCHA ATENCIÓN, NO TENGAS PRISA</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TÓMATE TU TIEMPO PARA PENSAR Y RESPONDER</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ESFUÉRZATE PARA RESPONDER LO MEJOR POSIBLE</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INTENTA SIEMPRE DAR UNA RESPUESTA AUNQUE NO LA TENGAS CLARA</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REVISA TUS RESPUESTAS</a:t>
            </a:r>
          </a:p>
          <a:p>
            <a:endParaRPr lang="en-US" sz="1600" dirty="0"/>
          </a:p>
          <a:p>
            <a:r>
              <a:rPr lang="en-US" sz="1400" u="sng" dirty="0"/>
              <a:t>IMPORTANTE</a:t>
            </a:r>
            <a:r>
              <a:rPr lang="en-US" sz="1400" dirty="0"/>
              <a:t>: EN PISA MUCHAS VECES NO HAY RESPUESTAS CORRECTAS O INCORRECTAS, DEPENDE DE CÓMO ARGUMENTES TU RESPUESTA SE PUEDE PUNTUAR CON UNA PUNTUACIÓN MÁXIMA O PARCIAL </a:t>
            </a:r>
          </a:p>
        </p:txBody>
      </p:sp>
    </p:spTree>
    <p:extLst>
      <p:ext uri="{BB962C8B-B14F-4D97-AF65-F5344CB8AC3E}">
        <p14:creationId xmlns:p14="http://schemas.microsoft.com/office/powerpoint/2010/main" val="291288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Imagen 7">
            <a:extLst>
              <a:ext uri="{FF2B5EF4-FFF2-40B4-BE49-F238E27FC236}">
                <a16:creationId xmlns:a16="http://schemas.microsoft.com/office/drawing/2014/main" id="{A14D29CE-3D83-41C1-B672-361854FF57B4}"/>
              </a:ext>
            </a:extLst>
          </p:cNvPr>
          <p:cNvPicPr>
            <a:picLocks noChangeAspect="1"/>
          </p:cNvPicPr>
          <p:nvPr/>
        </p:nvPicPr>
        <p:blipFill>
          <a:blip r:embed="rId3"/>
          <a:stretch>
            <a:fillRect/>
          </a:stretch>
        </p:blipFill>
        <p:spPr>
          <a:xfrm>
            <a:off x="323528" y="850168"/>
            <a:ext cx="2860202" cy="3730960"/>
          </a:xfrm>
          <a:prstGeom prst="rect">
            <a:avLst/>
          </a:prstGeom>
        </p:spPr>
      </p:pic>
      <p:sp>
        <p:nvSpPr>
          <p:cNvPr id="10" name="Rectángulo 9"/>
          <p:cNvSpPr/>
          <p:nvPr/>
        </p:nvSpPr>
        <p:spPr>
          <a:xfrm>
            <a:off x="343282" y="690221"/>
            <a:ext cx="2952328" cy="600777"/>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CuadroTexto 10">
            <a:extLst>
              <a:ext uri="{FF2B5EF4-FFF2-40B4-BE49-F238E27FC236}">
                <a16:creationId xmlns:a16="http://schemas.microsoft.com/office/drawing/2014/main" id="{2E1678B0-A16D-4BA2-9C8B-AF5F9F3C8E92}"/>
              </a:ext>
            </a:extLst>
          </p:cNvPr>
          <p:cNvSpPr txBox="1"/>
          <p:nvPr/>
        </p:nvSpPr>
        <p:spPr>
          <a:xfrm>
            <a:off x="343282" y="672401"/>
            <a:ext cx="2952328" cy="592470"/>
          </a:xfrm>
          <a:prstGeom prst="rect">
            <a:avLst/>
          </a:prstGeom>
          <a:noFill/>
        </p:spPr>
        <p:txBody>
          <a:bodyPr wrap="square" rtlCol="0">
            <a:spAutoFit/>
          </a:bodyPr>
          <a:lstStyle/>
          <a:p>
            <a:pPr algn="just"/>
            <a:r>
              <a:rPr lang="es-ES" sz="1100" b="1" dirty="0"/>
              <a:t>Extracción de aguas subterráneas y terremotos</a:t>
            </a:r>
          </a:p>
          <a:p>
            <a:pPr algn="just"/>
            <a:r>
              <a:rPr lang="es-ES" sz="1050" dirty="0">
                <a:solidFill>
                  <a:schemeClr val="tx1">
                    <a:lumMod val="65000"/>
                    <a:lumOff val="35000"/>
                  </a:schemeClr>
                </a:solidFill>
              </a:rPr>
              <a:t>Pregunta 1 / 4</a:t>
            </a:r>
            <a:endParaRPr lang="en-GB" sz="1050" dirty="0">
              <a:solidFill>
                <a:schemeClr val="tx1">
                  <a:lumMod val="65000"/>
                  <a:lumOff val="35000"/>
                </a:schemeClr>
              </a:solidFill>
            </a:endParaRPr>
          </a:p>
        </p:txBody>
      </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4"/>
          <a:srcRect l="15350" t="14536" b="2857"/>
          <a:stretch/>
        </p:blipFill>
        <p:spPr>
          <a:xfrm>
            <a:off x="1547664" y="116632"/>
            <a:ext cx="7409420" cy="360040"/>
          </a:xfrm>
          <a:prstGeom prst="rect">
            <a:avLst/>
          </a:prstGeom>
        </p:spPr>
      </p:pic>
      <p:pic>
        <p:nvPicPr>
          <p:cNvPr id="13" name="Imagen 12">
            <a:extLst>
              <a:ext uri="{FF2B5EF4-FFF2-40B4-BE49-F238E27FC236}">
                <a16:creationId xmlns:a16="http://schemas.microsoft.com/office/drawing/2014/main" id="{094ECF4D-A48E-4CE1-B013-2F0637AF189E}"/>
              </a:ext>
            </a:extLst>
          </p:cNvPr>
          <p:cNvPicPr>
            <a:picLocks noChangeAspect="1"/>
          </p:cNvPicPr>
          <p:nvPr/>
        </p:nvPicPr>
        <p:blipFill>
          <a:blip r:embed="rId5"/>
          <a:stretch>
            <a:fillRect/>
          </a:stretch>
        </p:blipFill>
        <p:spPr>
          <a:xfrm>
            <a:off x="3779912" y="620688"/>
            <a:ext cx="4917831" cy="4491389"/>
          </a:xfrm>
          <a:prstGeom prst="rect">
            <a:avLst/>
          </a:prstGeom>
        </p:spPr>
      </p:pic>
    </p:spTree>
    <p:extLst>
      <p:ext uri="{BB962C8B-B14F-4D97-AF65-F5344CB8AC3E}">
        <p14:creationId xmlns:p14="http://schemas.microsoft.com/office/powerpoint/2010/main" val="304986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Extracción de aguas subterráneas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1605856072"/>
              </p:ext>
            </p:extLst>
          </p:nvPr>
        </p:nvGraphicFramePr>
        <p:xfrm>
          <a:off x="3851920" y="1844824"/>
          <a:ext cx="4896544" cy="323088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el tipo de pregunta</a:t>
                      </a:r>
                      <a:r>
                        <a:rPr lang="es-ES" sz="1200" kern="1200" dirty="0">
                          <a:solidFill>
                            <a:srgbClr val="000000"/>
                          </a:solidFill>
                          <a:latin typeface="Arial" panose="020B0604020202020204" pitchFamily="34" charset="0"/>
                          <a:ea typeface="+mn-ea"/>
                          <a:cs typeface="Arial" panose="020B0604020202020204" pitchFamily="34" charset="0"/>
                        </a:rPr>
                        <a:t>. En este caso </a:t>
                      </a:r>
                      <a:r>
                        <a:rPr lang="es-ES" sz="1200" kern="1200" dirty="0">
                          <a:solidFill>
                            <a:schemeClr val="tx1"/>
                          </a:solidFill>
                          <a:latin typeface="Arial" panose="020B0604020202020204" pitchFamily="34" charset="0"/>
                          <a:ea typeface="+mn-ea"/>
                          <a:cs typeface="Arial" panose="020B0604020202020204" pitchFamily="34" charset="0"/>
                        </a:rPr>
                        <a:t>puedes ver un espacio amplio donde introducir tu respuesta. Esto </a:t>
                      </a:r>
                      <a:r>
                        <a:rPr lang="es-ES" sz="1200" kern="1200" dirty="0">
                          <a:solidFill>
                            <a:srgbClr val="000000"/>
                          </a:solidFill>
                          <a:latin typeface="Arial" panose="020B0604020202020204" pitchFamily="34" charset="0"/>
                          <a:ea typeface="+mn-ea"/>
                          <a:cs typeface="Arial" panose="020B0604020202020204" pitchFamily="34" charset="0"/>
                        </a:rPr>
                        <a:t>significa que tendrás que dar una respuesta elaborada que explique tu razonamiento. No servirá una respuesta de pocas palabras.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del texto y el dibujo. Puedes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algunos conceptos clave</a:t>
                      </a:r>
                      <a:r>
                        <a:rPr lang="es-ES" sz="1200" kern="1200" dirty="0">
                          <a:solidFill>
                            <a:srgbClr val="000000"/>
                          </a:solidFill>
                          <a:latin typeface="Arial" panose="020B0604020202020204" pitchFamily="34" charset="0"/>
                          <a:ea typeface="+mn-ea"/>
                          <a:cs typeface="Arial" panose="020B0604020202020204" pitchFamily="34" charset="0"/>
                        </a:rPr>
                        <a:t>, por ejemplo “</a:t>
                      </a:r>
                      <a:r>
                        <a:rPr lang="es-ES" sz="1200" i="1" kern="1200" dirty="0">
                          <a:solidFill>
                            <a:srgbClr val="000000"/>
                          </a:solidFill>
                          <a:latin typeface="Arial" panose="020B0604020202020204" pitchFamily="34" charset="0"/>
                          <a:ea typeface="+mn-ea"/>
                          <a:cs typeface="Arial" panose="020B0604020202020204" pitchFamily="34" charset="0"/>
                        </a:rPr>
                        <a:t>placas tectónicas</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i="1" kern="1200" dirty="0">
                          <a:solidFill>
                            <a:srgbClr val="000000"/>
                          </a:solidFill>
                          <a:latin typeface="Arial" panose="020B0604020202020204" pitchFamily="34" charset="0"/>
                          <a:ea typeface="+mn-ea"/>
                          <a:cs typeface="Arial" panose="020B0604020202020204" pitchFamily="34" charset="0"/>
                        </a:rPr>
                        <a:t>terremotos</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i="1" kern="1200" dirty="0">
                          <a:solidFill>
                            <a:srgbClr val="000000"/>
                          </a:solidFill>
                          <a:latin typeface="Arial" panose="020B0604020202020204" pitchFamily="34" charset="0"/>
                          <a:ea typeface="+mn-ea"/>
                          <a:cs typeface="Arial" panose="020B0604020202020204" pitchFamily="34" charset="0"/>
                        </a:rPr>
                        <a:t>desplazamientos</a:t>
                      </a:r>
                      <a:r>
                        <a:rPr lang="es-ES" sz="1200" kern="1200" dirty="0">
                          <a:solidFill>
                            <a:srgbClr val="000000"/>
                          </a:solidFill>
                          <a:latin typeface="Arial" panose="020B0604020202020204" pitchFamily="34" charset="0"/>
                          <a:ea typeface="+mn-ea"/>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claramente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lo que te están preguntando</a:t>
                      </a:r>
                      <a:r>
                        <a:rPr lang="es-ES" sz="1200" kern="1200" dirty="0">
                          <a:solidFill>
                            <a:srgbClr val="000000"/>
                          </a:solidFill>
                          <a:latin typeface="Arial" panose="020B0604020202020204" pitchFamily="34" charset="0"/>
                          <a:ea typeface="+mn-ea"/>
                          <a:cs typeface="Arial" panose="020B0604020202020204" pitchFamily="34" charset="0"/>
                        </a:rPr>
                        <a:t>. ¿Puedes contestar la pregunta con la información que te da el texto? ¿Tienes que recurrir a tus conocimientos sobre la Tierra y geología para resolverla?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Puedes empezar tu respuesta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parafraseando la pregunta</a:t>
                      </a:r>
                      <a:r>
                        <a:rPr lang="es-ES" sz="1200" kern="1200" dirty="0">
                          <a:solidFill>
                            <a:srgbClr val="000000"/>
                          </a:solidFill>
                          <a:latin typeface="Arial" panose="020B0604020202020204" pitchFamily="34" charset="0"/>
                          <a:ea typeface="+mn-ea"/>
                          <a:cs typeface="Arial" panose="020B0604020202020204" pitchFamily="34" charset="0"/>
                        </a:rPr>
                        <a:t>. Por ejemplo: “</a:t>
                      </a:r>
                      <a:r>
                        <a:rPr lang="es-ES" sz="1200" i="1" kern="1200" dirty="0">
                          <a:solidFill>
                            <a:srgbClr val="000000"/>
                          </a:solidFill>
                          <a:latin typeface="Arial" panose="020B0604020202020204" pitchFamily="34" charset="0"/>
                          <a:ea typeface="+mn-ea"/>
                          <a:cs typeface="Arial" panose="020B0604020202020204" pitchFamily="34" charset="0"/>
                        </a:rPr>
                        <a:t>En las fallas la tensión va aumentando de forma natural porque</a:t>
                      </a:r>
                      <a:r>
                        <a:rPr lang="es-ES" sz="1200" kern="1200" dirty="0">
                          <a:solidFill>
                            <a:srgbClr val="000000"/>
                          </a:solidFill>
                          <a:latin typeface="Arial" panose="020B0604020202020204" pitchFamily="34" charset="0"/>
                          <a:ea typeface="+mn-ea"/>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dirty="0"/>
              <a:t>U</a:t>
            </a:r>
            <a:r>
              <a:rPr lang="es-ES" altLang="ru-RU" sz="1400" i="1" kern="1200" dirty="0">
                <a:solidFill>
                  <a:schemeClr val="tx1"/>
                </a:solidFill>
              </a:rPr>
              <a:t>na explicación que indique que el movimiento de las placas tectónicas acumula tensión y / o que la roca o la tierra que se mueve en direcciones distintas se detiene por fricción en una falla.</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 / 4</a:t>
            </a:r>
          </a:p>
        </p:txBody>
      </p:sp>
    </p:spTree>
    <p:extLst>
      <p:ext uri="{BB962C8B-B14F-4D97-AF65-F5344CB8AC3E}">
        <p14:creationId xmlns:p14="http://schemas.microsoft.com/office/powerpoint/2010/main" val="192585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Extracción de aguas subterráneas</a:t>
            </a:r>
          </a:p>
        </p:txBody>
      </p:sp>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dirty="0"/>
              <a:t>U</a:t>
            </a:r>
            <a:r>
              <a:rPr lang="es-ES" altLang="ru-RU" sz="1400" i="1" kern="1200" dirty="0">
                <a:solidFill>
                  <a:schemeClr val="tx1"/>
                </a:solidFill>
              </a:rPr>
              <a:t>na explicación que indique que el movimiento de las placas tectónicas acumula tensión y / o que la roca o la tierra que se mueve en direcciones distintas se detiene por fricción en una falla.</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 / 4</a:t>
            </a:r>
          </a:p>
        </p:txBody>
      </p:sp>
      <p:sp>
        <p:nvSpPr>
          <p:cNvPr id="3" name="CuadroTexto 2">
            <a:extLst>
              <a:ext uri="{FF2B5EF4-FFF2-40B4-BE49-F238E27FC236}">
                <a16:creationId xmlns:a16="http://schemas.microsoft.com/office/drawing/2014/main" id="{7B121322-EEEE-46F0-BF8C-900C6A8240D9}"/>
              </a:ext>
            </a:extLst>
          </p:cNvPr>
          <p:cNvSpPr txBox="1"/>
          <p:nvPr/>
        </p:nvSpPr>
        <p:spPr>
          <a:xfrm>
            <a:off x="3779912" y="1052736"/>
            <a:ext cx="5112568" cy="553998"/>
          </a:xfrm>
          <a:prstGeom prst="rect">
            <a:avLst/>
          </a:prstGeom>
          <a:solidFill>
            <a:schemeClr val="bg1"/>
          </a:solidFill>
        </p:spPr>
        <p:txBody>
          <a:bodyPr wrap="square" rtlCol="0">
            <a:spAutoFit/>
          </a:bodyPr>
          <a:lstStyle/>
          <a:p>
            <a:r>
              <a:rPr lang="es-ES" sz="3000" dirty="0">
                <a:latin typeface="Arial Black" panose="020B0A04020102020204" pitchFamily="34" charset="0"/>
              </a:rPr>
              <a:t>Ejemplos de respuesta</a:t>
            </a:r>
          </a:p>
        </p:txBody>
      </p:sp>
      <p:graphicFrame>
        <p:nvGraphicFramePr>
          <p:cNvPr id="7" name="Tabla 6">
            <a:extLst>
              <a:ext uri="{FF2B5EF4-FFF2-40B4-BE49-F238E27FC236}">
                <a16:creationId xmlns:a16="http://schemas.microsoft.com/office/drawing/2014/main" id="{75952655-7181-4D86-85D9-950D654D44B2}"/>
              </a:ext>
            </a:extLst>
          </p:cNvPr>
          <p:cNvGraphicFramePr>
            <a:graphicFrameLocks noGrp="1"/>
          </p:cNvGraphicFramePr>
          <p:nvPr>
            <p:extLst>
              <p:ext uri="{D42A27DB-BD31-4B8C-83A1-F6EECF244321}">
                <p14:modId xmlns:p14="http://schemas.microsoft.com/office/powerpoint/2010/main" val="2622698663"/>
              </p:ext>
            </p:extLst>
          </p:nvPr>
        </p:nvGraphicFramePr>
        <p:xfrm>
          <a:off x="3779912" y="1844824"/>
          <a:ext cx="5112568" cy="3048000"/>
        </p:xfrm>
        <a:graphic>
          <a:graphicData uri="http://schemas.openxmlformats.org/drawingml/2006/table">
            <a:tbl>
              <a:tblPr firstRow="1" bandRow="1">
                <a:tableStyleId>{5940675A-B579-460E-94D1-54222C63F5DA}</a:tableStyleId>
              </a:tblPr>
              <a:tblGrid>
                <a:gridCol w="668935">
                  <a:extLst>
                    <a:ext uri="{9D8B030D-6E8A-4147-A177-3AD203B41FA5}">
                      <a16:colId xmlns:a16="http://schemas.microsoft.com/office/drawing/2014/main" val="930243596"/>
                    </a:ext>
                  </a:extLst>
                </a:gridCol>
                <a:gridCol w="4443633">
                  <a:extLst>
                    <a:ext uri="{9D8B030D-6E8A-4147-A177-3AD203B41FA5}">
                      <a16:colId xmlns:a16="http://schemas.microsoft.com/office/drawing/2014/main" val="40560088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Da</a:t>
                      </a:r>
                      <a:r>
                        <a:rPr lang="es-ES" sz="1200" kern="1200" dirty="0">
                          <a:solidFill>
                            <a:srgbClr val="000000"/>
                          </a:solidFill>
                          <a:latin typeface="Arial" panose="020B0604020202020204" pitchFamily="34" charset="0"/>
                          <a:ea typeface="+mn-ea"/>
                          <a:cs typeface="Arial" panose="020B0604020202020204" pitchFamily="34" charset="0"/>
                        </a:rPr>
                        <a:t> una explicación donde indica o da a entender que el movimiento de las placas tectónicas hace que aumente gradualmente la tensión </a:t>
                      </a:r>
                      <a:r>
                        <a:rPr lang="es-ES" sz="1200" b="1" u="sng" kern="1200" dirty="0">
                          <a:solidFill>
                            <a:srgbClr val="000000"/>
                          </a:solidFill>
                          <a:latin typeface="Arial" panose="020B0604020202020204" pitchFamily="34" charset="0"/>
                          <a:ea typeface="+mn-ea"/>
                          <a:cs typeface="Arial" panose="020B0604020202020204" pitchFamily="34" charset="0"/>
                        </a:rPr>
                        <a:t>y/o</a:t>
                      </a:r>
                      <a:r>
                        <a:rPr lang="es-ES" sz="1200" kern="1200" dirty="0">
                          <a:solidFill>
                            <a:srgbClr val="000000"/>
                          </a:solidFill>
                          <a:latin typeface="Arial" panose="020B0604020202020204" pitchFamily="34" charset="0"/>
                          <a:ea typeface="+mn-ea"/>
                          <a:cs typeface="Arial" panose="020B0604020202020204" pitchFamily="34" charset="0"/>
                        </a:rPr>
                        <a:t> que el movimiento de las rocas/tierra en direcciones distintas paró por la fricción en una falla.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Las placas tectónicas aumentan la tensión al moverse en direcciones opuestas.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La tensión sucede porque una pieza de tierra que se está moviendo se queda atascada contra otra pieza de tierra junto a una falla.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Cuando la roca no se puede mover en una falla, la tensión crece.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i="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43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0</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Otras respuestas.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681967"/>
                  </a:ext>
                </a:extLst>
              </a:tr>
            </a:tbl>
          </a:graphicData>
        </a:graphic>
      </p:graphicFrame>
    </p:spTree>
    <p:extLst>
      <p:ext uri="{BB962C8B-B14F-4D97-AF65-F5344CB8AC3E}">
        <p14:creationId xmlns:p14="http://schemas.microsoft.com/office/powerpoint/2010/main" val="224293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6" name="Imagen 5">
            <a:extLst>
              <a:ext uri="{FF2B5EF4-FFF2-40B4-BE49-F238E27FC236}">
                <a16:creationId xmlns:a16="http://schemas.microsoft.com/office/drawing/2014/main" id="{19C828D2-BA94-4574-8C18-BC64BEDF466C}"/>
              </a:ext>
            </a:extLst>
          </p:cNvPr>
          <p:cNvPicPr>
            <a:picLocks noChangeAspect="1"/>
          </p:cNvPicPr>
          <p:nvPr/>
        </p:nvPicPr>
        <p:blipFill>
          <a:blip r:embed="rId4"/>
          <a:stretch>
            <a:fillRect/>
          </a:stretch>
        </p:blipFill>
        <p:spPr>
          <a:xfrm>
            <a:off x="323528" y="747286"/>
            <a:ext cx="2952328" cy="5097234"/>
          </a:xfrm>
          <a:prstGeom prst="rect">
            <a:avLst/>
          </a:prstGeom>
        </p:spPr>
      </p:pic>
      <p:pic>
        <p:nvPicPr>
          <p:cNvPr id="12" name="Imagen 11">
            <a:extLst>
              <a:ext uri="{FF2B5EF4-FFF2-40B4-BE49-F238E27FC236}">
                <a16:creationId xmlns:a16="http://schemas.microsoft.com/office/drawing/2014/main" id="{A74B82B8-3B27-4AA4-99BC-DD5F881551DB}"/>
              </a:ext>
            </a:extLst>
          </p:cNvPr>
          <p:cNvPicPr>
            <a:picLocks noChangeAspect="1"/>
          </p:cNvPicPr>
          <p:nvPr/>
        </p:nvPicPr>
        <p:blipFill rotWithShape="1">
          <a:blip r:embed="rId5"/>
          <a:srcRect l="1352"/>
          <a:stretch/>
        </p:blipFill>
        <p:spPr>
          <a:xfrm>
            <a:off x="3779912" y="764704"/>
            <a:ext cx="5012002" cy="4320480"/>
          </a:xfrm>
          <a:prstGeom prst="rect">
            <a:avLst/>
          </a:prstGeom>
        </p:spPr>
      </p:pic>
      <p:sp>
        <p:nvSpPr>
          <p:cNvPr id="10" name="Rectángulo 9"/>
          <p:cNvSpPr/>
          <p:nvPr/>
        </p:nvSpPr>
        <p:spPr>
          <a:xfrm>
            <a:off x="343282" y="611840"/>
            <a:ext cx="2952328" cy="600777"/>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CuadroTexto 10">
            <a:extLst>
              <a:ext uri="{FF2B5EF4-FFF2-40B4-BE49-F238E27FC236}">
                <a16:creationId xmlns:a16="http://schemas.microsoft.com/office/drawing/2014/main" id="{2E1678B0-A16D-4BA2-9C8B-AF5F9F3C8E92}"/>
              </a:ext>
            </a:extLst>
          </p:cNvPr>
          <p:cNvSpPr txBox="1"/>
          <p:nvPr/>
        </p:nvSpPr>
        <p:spPr>
          <a:xfrm>
            <a:off x="343282" y="594020"/>
            <a:ext cx="2952328" cy="592470"/>
          </a:xfrm>
          <a:prstGeom prst="rect">
            <a:avLst/>
          </a:prstGeom>
          <a:noFill/>
        </p:spPr>
        <p:txBody>
          <a:bodyPr wrap="square" rtlCol="0">
            <a:spAutoFit/>
          </a:bodyPr>
          <a:lstStyle/>
          <a:p>
            <a:pPr algn="just"/>
            <a:r>
              <a:rPr lang="es-ES" sz="1100" b="1" dirty="0"/>
              <a:t>Extracción de aguas subterráneas y terremotos</a:t>
            </a:r>
          </a:p>
          <a:p>
            <a:pPr algn="just"/>
            <a:r>
              <a:rPr lang="es-ES" sz="1050" dirty="0">
                <a:solidFill>
                  <a:schemeClr val="tx1">
                    <a:lumMod val="65000"/>
                    <a:lumOff val="35000"/>
                  </a:schemeClr>
                </a:solidFill>
              </a:rPr>
              <a:t>Pregunta 2 / 4</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40321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Extracción de aguas subterráneas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183932480"/>
              </p:ext>
            </p:extLst>
          </p:nvPr>
        </p:nvGraphicFramePr>
        <p:xfrm>
          <a:off x="3851920" y="1844824"/>
          <a:ext cx="4896544" cy="365760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el tipo de pregunta</a:t>
                      </a:r>
                      <a:r>
                        <a:rPr lang="es-ES" sz="1200" kern="1200" dirty="0">
                          <a:solidFill>
                            <a:srgbClr val="000000"/>
                          </a:solidFill>
                          <a:latin typeface="Arial" panose="020B0604020202020204" pitchFamily="34" charset="0"/>
                          <a:ea typeface="+mn-ea"/>
                          <a:cs typeface="Arial" panose="020B0604020202020204" pitchFamily="34" charset="0"/>
                        </a:rPr>
                        <a:t>. En este caso se trata de un ítem interactivo, por lo que deberás ordenar las opciones de respuesta en la escala proporcionada. </a:t>
                      </a:r>
                      <a:r>
                        <a:rPr lang="es-ES" sz="1200" kern="1200" dirty="0">
                          <a:solidFill>
                            <a:schemeClr val="tx1"/>
                          </a:solidFill>
                          <a:latin typeface="Arial" panose="020B0604020202020204" pitchFamily="34" charset="0"/>
                          <a:ea typeface="+mn-ea"/>
                          <a:cs typeface="Arial" panose="020B0604020202020204" pitchFamily="34" charset="0"/>
                        </a:rPr>
                        <a:t>No olvides hacerlo.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que te da el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texto y el dibujo</a:t>
                      </a:r>
                      <a:r>
                        <a:rPr lang="es-ES" sz="1200" kern="1200" dirty="0">
                          <a:solidFill>
                            <a:srgbClr val="000000"/>
                          </a:solidFill>
                          <a:latin typeface="Arial" panose="020B0604020202020204" pitchFamily="34" charset="0"/>
                          <a:ea typeface="+mn-ea"/>
                          <a:cs typeface="Arial" panose="020B0604020202020204" pitchFamily="34" charset="0"/>
                        </a:rPr>
                        <a:t>. ¿Qué se está representando el dibujo? ¿Por qué hay varios colores o tonalidades? ¿Qué representan?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claramente lo que</a:t>
                      </a:r>
                      <a:r>
                        <a:rPr lang="es-ES" sz="1200" strike="noStrike" kern="1200" baseline="0" dirty="0">
                          <a:solidFill>
                            <a:srgbClr val="00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están preguntando. ¿Puedes contestar la pregunta con la información que te da el texto? ¿Tienes que recurrir a tus conocimientos sobre la Tierra y geología para resolverla?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Ordenar las opciones</a:t>
                      </a:r>
                      <a:r>
                        <a:rPr lang="es-ES" sz="1200" kern="1200" dirty="0">
                          <a:solidFill>
                            <a:srgbClr val="000000"/>
                          </a:solidFill>
                          <a:latin typeface="Arial" panose="020B0604020202020204" pitchFamily="34" charset="0"/>
                          <a:ea typeface="+mn-ea"/>
                          <a:cs typeface="Arial" panose="020B0604020202020204" pitchFamily="34" charset="0"/>
                        </a:rPr>
                        <a:t>. Leer de nuevo la pregunta y comprobar </a:t>
                      </a:r>
                      <a:r>
                        <a:rPr lang="es-ES" sz="1200" kern="1200" dirty="0">
                          <a:solidFill>
                            <a:schemeClr val="tx1"/>
                          </a:solidFill>
                          <a:latin typeface="Arial" panose="020B0604020202020204" pitchFamily="34" charset="0"/>
                          <a:ea typeface="+mn-ea"/>
                          <a:cs typeface="Arial" panose="020B0604020202020204" pitchFamily="34" charset="0"/>
                        </a:rPr>
                        <a:t>que la opción da respuesta a la pregunta planteada.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dirty="0"/>
              <a:t>El lugar de más riesgo es el “D”, en el diagrama, seguido de “B”, “C” y “A”, que tiene el riesgo menor porque presenta el menor nivel de tensión. </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 / 4</a:t>
            </a:r>
          </a:p>
        </p:txBody>
      </p:sp>
    </p:spTree>
    <p:extLst>
      <p:ext uri="{BB962C8B-B14F-4D97-AF65-F5344CB8AC3E}">
        <p14:creationId xmlns:p14="http://schemas.microsoft.com/office/powerpoint/2010/main" val="293215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6" name="Imagen 5">
            <a:extLst>
              <a:ext uri="{FF2B5EF4-FFF2-40B4-BE49-F238E27FC236}">
                <a16:creationId xmlns:a16="http://schemas.microsoft.com/office/drawing/2014/main" id="{9EFE3DCF-C034-4F0D-B5D6-52898E66CD61}"/>
              </a:ext>
            </a:extLst>
          </p:cNvPr>
          <p:cNvPicPr>
            <a:picLocks noChangeAspect="1"/>
          </p:cNvPicPr>
          <p:nvPr/>
        </p:nvPicPr>
        <p:blipFill>
          <a:blip r:embed="rId4"/>
          <a:stretch>
            <a:fillRect/>
          </a:stretch>
        </p:blipFill>
        <p:spPr>
          <a:xfrm>
            <a:off x="395536" y="692696"/>
            <a:ext cx="2902193" cy="3528392"/>
          </a:xfrm>
          <a:prstGeom prst="rect">
            <a:avLst/>
          </a:prstGeom>
        </p:spPr>
      </p:pic>
      <p:pic>
        <p:nvPicPr>
          <p:cNvPr id="12" name="Imagen 11">
            <a:extLst>
              <a:ext uri="{FF2B5EF4-FFF2-40B4-BE49-F238E27FC236}">
                <a16:creationId xmlns:a16="http://schemas.microsoft.com/office/drawing/2014/main" id="{09276694-550B-46FF-BC45-31F9715477B6}"/>
              </a:ext>
            </a:extLst>
          </p:cNvPr>
          <p:cNvPicPr>
            <a:picLocks noChangeAspect="1"/>
          </p:cNvPicPr>
          <p:nvPr/>
        </p:nvPicPr>
        <p:blipFill>
          <a:blip r:embed="rId5"/>
          <a:stretch>
            <a:fillRect/>
          </a:stretch>
        </p:blipFill>
        <p:spPr>
          <a:xfrm>
            <a:off x="3707904" y="620688"/>
            <a:ext cx="5114552" cy="3240360"/>
          </a:xfrm>
          <a:prstGeom prst="rect">
            <a:avLst/>
          </a:prstGeom>
        </p:spPr>
      </p:pic>
      <p:sp>
        <p:nvSpPr>
          <p:cNvPr id="10" name="Rectángulo 9"/>
          <p:cNvSpPr/>
          <p:nvPr/>
        </p:nvSpPr>
        <p:spPr>
          <a:xfrm>
            <a:off x="343282" y="611840"/>
            <a:ext cx="2952328" cy="600777"/>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CuadroTexto 10">
            <a:extLst>
              <a:ext uri="{FF2B5EF4-FFF2-40B4-BE49-F238E27FC236}">
                <a16:creationId xmlns:a16="http://schemas.microsoft.com/office/drawing/2014/main" id="{2E1678B0-A16D-4BA2-9C8B-AF5F9F3C8E92}"/>
              </a:ext>
            </a:extLst>
          </p:cNvPr>
          <p:cNvSpPr txBox="1"/>
          <p:nvPr/>
        </p:nvSpPr>
        <p:spPr>
          <a:xfrm>
            <a:off x="343282" y="594020"/>
            <a:ext cx="2952328" cy="592470"/>
          </a:xfrm>
          <a:prstGeom prst="rect">
            <a:avLst/>
          </a:prstGeom>
          <a:noFill/>
        </p:spPr>
        <p:txBody>
          <a:bodyPr wrap="square" rtlCol="0">
            <a:spAutoFit/>
          </a:bodyPr>
          <a:lstStyle/>
          <a:p>
            <a:pPr algn="just"/>
            <a:r>
              <a:rPr lang="es-ES" sz="1100" b="1" dirty="0"/>
              <a:t>Extracción de aguas subterráneas y terremotos</a:t>
            </a:r>
          </a:p>
          <a:p>
            <a:pPr algn="just"/>
            <a:r>
              <a:rPr lang="es-ES" sz="1050" dirty="0">
                <a:solidFill>
                  <a:schemeClr val="tx1">
                    <a:lumMod val="65000"/>
                    <a:lumOff val="35000"/>
                  </a:schemeClr>
                </a:solidFill>
              </a:rPr>
              <a:t>Pregunta 3 / 4</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2103462358"/>
      </p:ext>
    </p:extLst>
  </p:cSld>
  <p:clrMapOvr>
    <a:masterClrMapping/>
  </p:clrMapOvr>
</p:sld>
</file>

<file path=ppt/theme/theme1.xml><?xml version="1.0" encoding="utf-8"?>
<a:theme xmlns:a="http://schemas.openxmlformats.org/drawingml/2006/main" name="Tema de Office">
  <a:themeElements>
    <a:clrScheme name="2E">
      <a:dk1>
        <a:sysClr val="windowText" lastClr="000000"/>
      </a:dk1>
      <a:lt1>
        <a:sysClr val="window" lastClr="FFFFFF"/>
      </a:lt1>
      <a:dk2>
        <a:srgbClr val="44546A"/>
      </a:dk2>
      <a:lt2>
        <a:srgbClr val="E7E6E6"/>
      </a:lt2>
      <a:accent1>
        <a:srgbClr val="188CA8"/>
      </a:accent1>
      <a:accent2>
        <a:srgbClr val="68B040"/>
      </a:accent2>
      <a:accent3>
        <a:srgbClr val="E3670E"/>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5172</TotalTime>
  <Words>3272</Words>
  <Application>Microsoft Office PowerPoint</Application>
  <PresentationFormat>Presentación en pantalla (4:3)</PresentationFormat>
  <Paragraphs>362</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Aharoni</vt:lpstr>
      <vt:lpstr>Arial</vt:lpstr>
      <vt:lpstr>Arial Black</vt:lpstr>
      <vt:lpstr>Calibri</vt:lpstr>
      <vt:lpstr>HelveticaNeueLT Std Lt Cn</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Palmira Morales Expósito</dc:creator>
  <cp:lastModifiedBy>Elena Govorova</cp:lastModifiedBy>
  <cp:revision>769</cp:revision>
  <dcterms:created xsi:type="dcterms:W3CDTF">2016-10-21T20:39:50Z</dcterms:created>
  <dcterms:modified xsi:type="dcterms:W3CDTF">2022-02-09T14:16:04Z</dcterms:modified>
</cp:coreProperties>
</file>