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4" r:id="rId2"/>
    <p:sldId id="500" r:id="rId3"/>
    <p:sldId id="501" r:id="rId4"/>
    <p:sldId id="412" r:id="rId5"/>
    <p:sldId id="476" r:id="rId6"/>
    <p:sldId id="414" r:id="rId7"/>
    <p:sldId id="475" r:id="rId8"/>
    <p:sldId id="495" r:id="rId9"/>
    <p:sldId id="418" r:id="rId10"/>
    <p:sldId id="422" r:id="rId11"/>
    <p:sldId id="477" r:id="rId12"/>
    <p:sldId id="419" r:id="rId13"/>
    <p:sldId id="478" r:id="rId14"/>
    <p:sldId id="421" r:id="rId15"/>
    <p:sldId id="432" r:id="rId16"/>
    <p:sldId id="479" r:id="rId17"/>
    <p:sldId id="434" r:id="rId18"/>
    <p:sldId id="480" r:id="rId19"/>
    <p:sldId id="436" r:id="rId20"/>
    <p:sldId id="481" r:id="rId21"/>
    <p:sldId id="439" r:id="rId22"/>
    <p:sldId id="482" r:id="rId23"/>
    <p:sldId id="441" r:id="rId24"/>
    <p:sldId id="483" r:id="rId2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0A8ADA-6645-25FB-3581-B6837EC63D2F}" name="Noelia Morales" initials="Nm" userId="Noelia Mor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7CB9"/>
    <a:srgbClr val="6D86C3"/>
    <a:srgbClr val="6C85C1"/>
    <a:srgbClr val="BFD3F2"/>
    <a:srgbClr val="FFFFFF"/>
    <a:srgbClr val="198FAB"/>
    <a:srgbClr val="75D5EB"/>
    <a:srgbClr val="FFCC99"/>
    <a:srgbClr val="63B345"/>
    <a:srgbClr val="E46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5476" autoAdjust="0"/>
  </p:normalViewPr>
  <p:slideViewPr>
    <p:cSldViewPr>
      <p:cViewPr varScale="1">
        <p:scale>
          <a:sx n="115" d="100"/>
          <a:sy n="115" d="100"/>
        </p:scale>
        <p:origin x="169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E739837-42BE-40AC-BD58-F9D368406810}" type="datetimeFigureOut">
              <a:rPr lang="es-ES"/>
              <a:pPr>
                <a:defRPr/>
              </a:pPr>
              <a:t>09/02/2022</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D35EA59-2442-433C-890F-91842B068F0B}" type="slidenum">
              <a:rPr lang="es-ES" altLang="ru-RU"/>
              <a:pPr>
                <a:defRPr/>
              </a:pPr>
              <a:t>‹Nº›</a:t>
            </a:fld>
            <a:endParaRPr lang="es-ES" alt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D63ECA05-2360-4D54-8D35-71B8B4D15ADC}"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3DD80785-24F4-4DE2-A723-C9AB30C2168D}" type="slidenum">
              <a:rPr lang="es-ES" altLang="es-ES"/>
              <a:pPr>
                <a:defRPr/>
              </a:pPr>
              <a:t>‹Nº›</a:t>
            </a:fld>
            <a:endParaRPr lang="es-ES" altLang="es-ES" dirty="0"/>
          </a:p>
        </p:txBody>
      </p:sp>
    </p:spTree>
    <p:extLst>
      <p:ext uri="{BB962C8B-B14F-4D97-AF65-F5344CB8AC3E}">
        <p14:creationId xmlns:p14="http://schemas.microsoft.com/office/powerpoint/2010/main" val="391165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ADCDC11-699C-4F3B-A1EA-B440178F4704}"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CD952C5D-A7B6-48BE-998E-877FDACA89E0}" type="slidenum">
              <a:rPr lang="es-ES" altLang="es-ES"/>
              <a:pPr>
                <a:defRPr/>
              </a:pPr>
              <a:t>‹Nº›</a:t>
            </a:fld>
            <a:endParaRPr lang="es-ES" altLang="es-ES" dirty="0"/>
          </a:p>
        </p:txBody>
      </p:sp>
    </p:spTree>
    <p:extLst>
      <p:ext uri="{BB962C8B-B14F-4D97-AF65-F5344CB8AC3E}">
        <p14:creationId xmlns:p14="http://schemas.microsoft.com/office/powerpoint/2010/main" val="420146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074BFD6-75CC-4DAE-BA67-F03F6A18E247}"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DF89BF98-A8CF-4832-A3BB-202A3169430A}" type="slidenum">
              <a:rPr lang="es-ES" altLang="es-ES"/>
              <a:pPr>
                <a:defRPr/>
              </a:pPr>
              <a:t>‹Nº›</a:t>
            </a:fld>
            <a:endParaRPr lang="es-ES" altLang="es-ES" dirty="0"/>
          </a:p>
        </p:txBody>
      </p:sp>
    </p:spTree>
    <p:extLst>
      <p:ext uri="{BB962C8B-B14F-4D97-AF65-F5344CB8AC3E}">
        <p14:creationId xmlns:p14="http://schemas.microsoft.com/office/powerpoint/2010/main" val="979153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9B23D28-6F41-47DB-87E8-AE43075D5EB1}"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04852280-810F-44FD-BA4C-F5C5D03B0678}" type="slidenum">
              <a:rPr lang="es-ES" altLang="es-ES"/>
              <a:pPr>
                <a:defRPr/>
              </a:pPr>
              <a:t>‹Nº›</a:t>
            </a:fld>
            <a:endParaRPr lang="es-ES" altLang="es-ES" dirty="0"/>
          </a:p>
        </p:txBody>
      </p:sp>
    </p:spTree>
    <p:extLst>
      <p:ext uri="{BB962C8B-B14F-4D97-AF65-F5344CB8AC3E}">
        <p14:creationId xmlns:p14="http://schemas.microsoft.com/office/powerpoint/2010/main" val="237982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5155CF3-0472-4F31-89D5-F74CF8357148}"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04246F93-54FB-4ECB-84CA-FC0CDB56B1C6}" type="slidenum">
              <a:rPr lang="es-ES" altLang="es-ES"/>
              <a:pPr>
                <a:defRPr/>
              </a:pPr>
              <a:t>‹Nº›</a:t>
            </a:fld>
            <a:endParaRPr lang="es-ES" altLang="es-ES" dirty="0"/>
          </a:p>
        </p:txBody>
      </p:sp>
    </p:spTree>
    <p:extLst>
      <p:ext uri="{BB962C8B-B14F-4D97-AF65-F5344CB8AC3E}">
        <p14:creationId xmlns:p14="http://schemas.microsoft.com/office/powerpoint/2010/main" val="420177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190A1084-6838-43DA-BB4B-EB60395D99DC}"/>
              </a:ext>
            </a:extLst>
          </p:cNvPr>
          <p:cNvGrpSpPr/>
          <p:nvPr userDrawn="1"/>
        </p:nvGrpSpPr>
        <p:grpSpPr>
          <a:xfrm>
            <a:off x="179512" y="116632"/>
            <a:ext cx="8841641" cy="6624736"/>
            <a:chOff x="179512" y="116632"/>
            <a:chExt cx="8841641" cy="6624736"/>
          </a:xfrm>
        </p:grpSpPr>
        <p:pic>
          <p:nvPicPr>
            <p:cNvPr id="8" name="Imagen 7">
              <a:extLst>
                <a:ext uri="{FF2B5EF4-FFF2-40B4-BE49-F238E27FC236}">
                  <a16:creationId xmlns:a16="http://schemas.microsoft.com/office/drawing/2014/main" id="{0A33578D-E027-42DD-B037-93E90224387C}"/>
                </a:ext>
              </a:extLst>
            </p:cNvPr>
            <p:cNvPicPr>
              <a:picLocks noChangeAspect="1"/>
            </p:cNvPicPr>
            <p:nvPr/>
          </p:nvPicPr>
          <p:blipFill>
            <a:blip r:embed="rId2"/>
            <a:stretch>
              <a:fillRect/>
            </a:stretch>
          </p:blipFill>
          <p:spPr>
            <a:xfrm>
              <a:off x="179512" y="116632"/>
              <a:ext cx="8841641" cy="6624736"/>
            </a:xfrm>
            <a:prstGeom prst="rect">
              <a:avLst/>
            </a:prstGeom>
          </p:spPr>
        </p:pic>
        <p:sp>
          <p:nvSpPr>
            <p:cNvPr id="9" name="Rectángulo 8">
              <a:extLst>
                <a:ext uri="{FF2B5EF4-FFF2-40B4-BE49-F238E27FC236}">
                  <a16:creationId xmlns:a16="http://schemas.microsoft.com/office/drawing/2014/main" id="{A2D46A68-C776-4650-B30F-8EDC63E93552}"/>
                </a:ext>
              </a:extLst>
            </p:cNvPr>
            <p:cNvSpPr/>
            <p:nvPr/>
          </p:nvSpPr>
          <p:spPr>
            <a:xfrm>
              <a:off x="323528" y="692696"/>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5D2E6340-41EB-4BD8-BE55-FF6FAD4B6527}"/>
                </a:ext>
              </a:extLst>
            </p:cNvPr>
            <p:cNvSpPr/>
            <p:nvPr userDrawn="1"/>
          </p:nvSpPr>
          <p:spPr>
            <a:xfrm>
              <a:off x="3635896" y="620688"/>
              <a:ext cx="525658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uadroTexto 13">
            <a:extLst>
              <a:ext uri="{FF2B5EF4-FFF2-40B4-BE49-F238E27FC236}">
                <a16:creationId xmlns:a16="http://schemas.microsoft.com/office/drawing/2014/main" id="{8F32C0D9-D475-4201-9A2E-6222BC5ECD2D}"/>
              </a:ext>
            </a:extLst>
          </p:cNvPr>
          <p:cNvSpPr txBox="1"/>
          <p:nvPr userDrawn="1"/>
        </p:nvSpPr>
        <p:spPr>
          <a:xfrm>
            <a:off x="179512" y="260680"/>
            <a:ext cx="1404000" cy="246221"/>
          </a:xfrm>
          <a:prstGeom prst="rect">
            <a:avLst/>
          </a:prstGeom>
          <a:solidFill>
            <a:srgbClr val="667CB9"/>
          </a:solidFill>
        </p:spPr>
        <p:txBody>
          <a:bodyPr wrap="square" lIns="0" tIns="0" rIns="0" bIns="0" rtlCol="0">
            <a:spAutoFit/>
          </a:bodyPr>
          <a:lstStyle/>
          <a:p>
            <a:r>
              <a:rPr lang="es-ES" sz="1600" b="0" cap="none" spc="0" dirty="0">
                <a:ln w="0"/>
                <a:solidFill>
                  <a:schemeClr val="bg1"/>
                </a:solidFill>
                <a:effectLst>
                  <a:outerShdw blurRad="38100" dist="19050" dir="2700000" algn="tl" rotWithShape="0">
                    <a:schemeClr val="dk1">
                      <a:alpha val="40000"/>
                    </a:schemeClr>
                  </a:outerShdw>
                </a:effectLst>
              </a:rPr>
              <a:t> PISA 2022 </a:t>
            </a:r>
          </a:p>
        </p:txBody>
      </p:sp>
      <p:sp>
        <p:nvSpPr>
          <p:cNvPr id="16" name="CuadroTexto 15">
            <a:extLst>
              <a:ext uri="{FF2B5EF4-FFF2-40B4-BE49-F238E27FC236}">
                <a16:creationId xmlns:a16="http://schemas.microsoft.com/office/drawing/2014/main" id="{4338C7D2-54CA-425B-9F9C-A1B00D631698}"/>
              </a:ext>
            </a:extLst>
          </p:cNvPr>
          <p:cNvSpPr txBox="1">
            <a:spLocks/>
          </p:cNvSpPr>
          <p:nvPr userDrawn="1"/>
        </p:nvSpPr>
        <p:spPr>
          <a:xfrm>
            <a:off x="359864" y="1268760"/>
            <a:ext cx="2988000" cy="5256584"/>
          </a:xfrm>
          <a:prstGeom prst="rect">
            <a:avLst/>
          </a:prstGeom>
          <a:solidFill>
            <a:schemeClr val="accent6">
              <a:lumMod val="20000"/>
              <a:lumOff val="80000"/>
            </a:schemeClr>
          </a:solidFill>
        </p:spPr>
        <p:txBody>
          <a:bodyPr wrap="square" rtlCol="0">
            <a:noAutofit/>
          </a:bodyPr>
          <a:lstStyle/>
          <a:p>
            <a:endParaRPr lang="es-ES" dirty="0"/>
          </a:p>
        </p:txBody>
      </p:sp>
      <p:sp>
        <p:nvSpPr>
          <p:cNvPr id="19" name="Rectángulo 18">
            <a:extLst>
              <a:ext uri="{FF2B5EF4-FFF2-40B4-BE49-F238E27FC236}">
                <a16:creationId xmlns:a16="http://schemas.microsoft.com/office/drawing/2014/main" id="{079CE1B9-72D0-4485-951F-132702999484}"/>
              </a:ext>
            </a:extLst>
          </p:cNvPr>
          <p:cNvSpPr/>
          <p:nvPr userDrawn="1"/>
        </p:nvSpPr>
        <p:spPr>
          <a:xfrm>
            <a:off x="323528" y="692696"/>
            <a:ext cx="3033299" cy="432048"/>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Google Shape;10612;p93">
            <a:extLst>
              <a:ext uri="{FF2B5EF4-FFF2-40B4-BE49-F238E27FC236}">
                <a16:creationId xmlns:a16="http://schemas.microsoft.com/office/drawing/2014/main" id="{D4A187F3-E93F-44A6-A12C-68434DE60E90}"/>
              </a:ext>
            </a:extLst>
          </p:cNvPr>
          <p:cNvSpPr/>
          <p:nvPr userDrawn="1"/>
        </p:nvSpPr>
        <p:spPr>
          <a:xfrm>
            <a:off x="395536" y="2924944"/>
            <a:ext cx="720080" cy="720080"/>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0207;p92">
            <a:extLst>
              <a:ext uri="{FF2B5EF4-FFF2-40B4-BE49-F238E27FC236}">
                <a16:creationId xmlns:a16="http://schemas.microsoft.com/office/drawing/2014/main" id="{3D8B754F-A860-40E6-97B6-7687F02FBD1A}"/>
              </a:ext>
            </a:extLst>
          </p:cNvPr>
          <p:cNvGrpSpPr/>
          <p:nvPr userDrawn="1"/>
        </p:nvGrpSpPr>
        <p:grpSpPr>
          <a:xfrm>
            <a:off x="395536" y="4293096"/>
            <a:ext cx="720080" cy="792088"/>
            <a:chOff x="3086313" y="2877049"/>
            <a:chExt cx="320143" cy="392581"/>
          </a:xfrm>
          <a:solidFill>
            <a:schemeClr val="tx1"/>
          </a:solidFill>
        </p:grpSpPr>
        <p:sp>
          <p:nvSpPr>
            <p:cNvPr id="23" name="Google Shape;10208;p92">
              <a:extLst>
                <a:ext uri="{FF2B5EF4-FFF2-40B4-BE49-F238E27FC236}">
                  <a16:creationId xmlns:a16="http://schemas.microsoft.com/office/drawing/2014/main" id="{B636BCEA-74DA-491C-9AB2-A4DF48555FBB}"/>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09;p92">
              <a:extLst>
                <a:ext uri="{FF2B5EF4-FFF2-40B4-BE49-F238E27FC236}">
                  <a16:creationId xmlns:a16="http://schemas.microsoft.com/office/drawing/2014/main" id="{09A77094-B2BD-49C8-AA3C-4B57BAB41B62}"/>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10;p92">
              <a:extLst>
                <a:ext uri="{FF2B5EF4-FFF2-40B4-BE49-F238E27FC236}">
                  <a16:creationId xmlns:a16="http://schemas.microsoft.com/office/drawing/2014/main" id="{1835B291-A27D-4F02-A264-A43CEEAB9A9A}"/>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11;p92">
              <a:extLst>
                <a:ext uri="{FF2B5EF4-FFF2-40B4-BE49-F238E27FC236}">
                  <a16:creationId xmlns:a16="http://schemas.microsoft.com/office/drawing/2014/main" id="{E7438BA1-6915-412B-8B09-61DAC3AEAA51}"/>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12;p92">
              <a:extLst>
                <a:ext uri="{FF2B5EF4-FFF2-40B4-BE49-F238E27FC236}">
                  <a16:creationId xmlns:a16="http://schemas.microsoft.com/office/drawing/2014/main" id="{372AAD8F-6F3B-4E21-A3B8-3F1416FAABC9}"/>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13;p92">
              <a:extLst>
                <a:ext uri="{FF2B5EF4-FFF2-40B4-BE49-F238E27FC236}">
                  <a16:creationId xmlns:a16="http://schemas.microsoft.com/office/drawing/2014/main" id="{413702FD-EFB2-49AA-955B-2C7B992CA7F1}"/>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214;p92">
              <a:extLst>
                <a:ext uri="{FF2B5EF4-FFF2-40B4-BE49-F238E27FC236}">
                  <a16:creationId xmlns:a16="http://schemas.microsoft.com/office/drawing/2014/main" id="{72E37944-2AA6-4C37-A911-E5C95AB9F661}"/>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15;p92">
              <a:extLst>
                <a:ext uri="{FF2B5EF4-FFF2-40B4-BE49-F238E27FC236}">
                  <a16:creationId xmlns:a16="http://schemas.microsoft.com/office/drawing/2014/main" id="{30276FCE-AFF3-409C-AE53-692B3321EF44}"/>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16;p92">
              <a:extLst>
                <a:ext uri="{FF2B5EF4-FFF2-40B4-BE49-F238E27FC236}">
                  <a16:creationId xmlns:a16="http://schemas.microsoft.com/office/drawing/2014/main" id="{21F207DA-A709-48E3-A254-90A6D4A132ED}"/>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17;p92">
              <a:extLst>
                <a:ext uri="{FF2B5EF4-FFF2-40B4-BE49-F238E27FC236}">
                  <a16:creationId xmlns:a16="http://schemas.microsoft.com/office/drawing/2014/main" id="{4C2FABBD-B9DE-4309-871C-CDE0BB34FDBB}"/>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18;p92">
              <a:extLst>
                <a:ext uri="{FF2B5EF4-FFF2-40B4-BE49-F238E27FC236}">
                  <a16:creationId xmlns:a16="http://schemas.microsoft.com/office/drawing/2014/main" id="{9500F977-B16E-4E95-B715-56027EC6892E}"/>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19;p92">
              <a:extLst>
                <a:ext uri="{FF2B5EF4-FFF2-40B4-BE49-F238E27FC236}">
                  <a16:creationId xmlns:a16="http://schemas.microsoft.com/office/drawing/2014/main" id="{2941B727-8D3B-4840-BC24-9128702A81BC}"/>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0541;p93">
            <a:extLst>
              <a:ext uri="{FF2B5EF4-FFF2-40B4-BE49-F238E27FC236}">
                <a16:creationId xmlns:a16="http://schemas.microsoft.com/office/drawing/2014/main" id="{08A5C7BB-4481-4547-BCAE-5D691DE7E3DD}"/>
              </a:ext>
            </a:extLst>
          </p:cNvPr>
          <p:cNvSpPr/>
          <p:nvPr userDrawn="1"/>
        </p:nvSpPr>
        <p:spPr>
          <a:xfrm>
            <a:off x="467544" y="1700808"/>
            <a:ext cx="648072" cy="648072"/>
          </a:xfrm>
          <a:custGeom>
            <a:avLst/>
            <a:gdLst/>
            <a:ahLst/>
            <a:cxnLst/>
            <a:rect l="l" t="t" r="r" b="b"/>
            <a:pathLst>
              <a:path w="11574" h="11573" extrusionOk="0">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2 Marcador de contenido">
            <a:extLst>
              <a:ext uri="{FF2B5EF4-FFF2-40B4-BE49-F238E27FC236}">
                <a16:creationId xmlns:a16="http://schemas.microsoft.com/office/drawing/2014/main" id="{749E622D-CF05-4F1D-B4CB-1BEE23280A5A}"/>
              </a:ext>
            </a:extLst>
          </p:cNvPr>
          <p:cNvSpPr>
            <a:spLocks noGrp="1"/>
          </p:cNvSpPr>
          <p:nvPr>
            <p:ph sz="half" idx="13" hasCustomPrompt="1"/>
          </p:nvPr>
        </p:nvSpPr>
        <p:spPr>
          <a:xfrm>
            <a:off x="323528" y="692696"/>
            <a:ext cx="2952328" cy="288032"/>
          </a:xfrm>
        </p:spPr>
        <p:txBody>
          <a:bodyPr/>
          <a:lstStyle>
            <a:lvl1pPr marL="0" indent="0">
              <a:buNone/>
              <a:defRPr sz="1100" b="1">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ítem</a:t>
            </a:r>
          </a:p>
        </p:txBody>
      </p:sp>
      <p:sp>
        <p:nvSpPr>
          <p:cNvPr id="38" name="2 Marcador de contenido">
            <a:extLst>
              <a:ext uri="{FF2B5EF4-FFF2-40B4-BE49-F238E27FC236}">
                <a16:creationId xmlns:a16="http://schemas.microsoft.com/office/drawing/2014/main" id="{1442FF82-0148-4094-B090-BCD02D6435C1}"/>
              </a:ext>
            </a:extLst>
          </p:cNvPr>
          <p:cNvSpPr>
            <a:spLocks noGrp="1"/>
          </p:cNvSpPr>
          <p:nvPr>
            <p:ph sz="half" idx="15" hasCustomPrompt="1"/>
          </p:nvPr>
        </p:nvSpPr>
        <p:spPr>
          <a:xfrm>
            <a:off x="1187624" y="1844824"/>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proceso</a:t>
            </a:r>
          </a:p>
        </p:txBody>
      </p:sp>
      <p:sp>
        <p:nvSpPr>
          <p:cNvPr id="39" name="2 Marcador de contenido">
            <a:extLst>
              <a:ext uri="{FF2B5EF4-FFF2-40B4-BE49-F238E27FC236}">
                <a16:creationId xmlns:a16="http://schemas.microsoft.com/office/drawing/2014/main" id="{2ABA49FC-562D-40C5-80D2-6E7EBDB9917F}"/>
              </a:ext>
            </a:extLst>
          </p:cNvPr>
          <p:cNvSpPr>
            <a:spLocks noGrp="1"/>
          </p:cNvSpPr>
          <p:nvPr>
            <p:ph sz="half" idx="16" hasCustomPrompt="1"/>
          </p:nvPr>
        </p:nvSpPr>
        <p:spPr>
          <a:xfrm>
            <a:off x="1187624" y="3068960"/>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1 punto</a:t>
            </a:r>
          </a:p>
          <a:p>
            <a:pPr lvl="0"/>
            <a:r>
              <a:rPr lang="es-ES" dirty="0"/>
              <a:t>2 puntos</a:t>
            </a:r>
          </a:p>
        </p:txBody>
      </p:sp>
      <p:sp>
        <p:nvSpPr>
          <p:cNvPr id="40" name="2 Marcador de contenido">
            <a:extLst>
              <a:ext uri="{FF2B5EF4-FFF2-40B4-BE49-F238E27FC236}">
                <a16:creationId xmlns:a16="http://schemas.microsoft.com/office/drawing/2014/main" id="{8E58179D-8099-4757-A1BB-F250776B00B2}"/>
              </a:ext>
            </a:extLst>
          </p:cNvPr>
          <p:cNvSpPr>
            <a:spLocks noGrp="1"/>
          </p:cNvSpPr>
          <p:nvPr>
            <p:ph sz="half" idx="17" hasCustomPrompt="1"/>
          </p:nvPr>
        </p:nvSpPr>
        <p:spPr>
          <a:xfrm>
            <a:off x="1187624" y="4293096"/>
            <a:ext cx="1872208" cy="1152128"/>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Respuesta general esperada</a:t>
            </a:r>
          </a:p>
        </p:txBody>
      </p:sp>
      <p:sp>
        <p:nvSpPr>
          <p:cNvPr id="45" name="CuadroTexto 44">
            <a:extLst>
              <a:ext uri="{FF2B5EF4-FFF2-40B4-BE49-F238E27FC236}">
                <a16:creationId xmlns:a16="http://schemas.microsoft.com/office/drawing/2014/main" id="{72419255-D3BF-417B-B9D5-05D857FAFEEC}"/>
              </a:ext>
            </a:extLst>
          </p:cNvPr>
          <p:cNvSpPr txBox="1"/>
          <p:nvPr userDrawn="1"/>
        </p:nvSpPr>
        <p:spPr>
          <a:xfrm>
            <a:off x="3779912" y="1052736"/>
            <a:ext cx="4392488" cy="584775"/>
          </a:xfrm>
          <a:prstGeom prst="rect">
            <a:avLst/>
          </a:prstGeom>
          <a:noFill/>
        </p:spPr>
        <p:txBody>
          <a:bodyPr wrap="square" rtlCol="0">
            <a:spAutoFit/>
          </a:bodyPr>
          <a:lstStyle/>
          <a:p>
            <a:pPr lvl="0"/>
            <a:r>
              <a:rPr lang="es-ES" sz="3200" dirty="0">
                <a:solidFill>
                  <a:schemeClr val="tx1"/>
                </a:solidFill>
                <a:latin typeface="Arial Black" panose="020B0A04020102020204" pitchFamily="34" charset="0"/>
                <a:cs typeface="Arial" panose="020B0604020202020204" pitchFamily="34" charset="0"/>
              </a:rPr>
              <a:t>Cómo proceder</a:t>
            </a:r>
          </a:p>
        </p:txBody>
      </p:sp>
      <p:sp>
        <p:nvSpPr>
          <p:cNvPr id="50" name="CuadroTexto 49">
            <a:extLst>
              <a:ext uri="{FF2B5EF4-FFF2-40B4-BE49-F238E27FC236}">
                <a16:creationId xmlns:a16="http://schemas.microsoft.com/office/drawing/2014/main" id="{38175F07-86DB-4FCE-ABA9-A53BB9099AEB}"/>
              </a:ext>
            </a:extLst>
          </p:cNvPr>
          <p:cNvSpPr txBox="1"/>
          <p:nvPr userDrawn="1"/>
        </p:nvSpPr>
        <p:spPr>
          <a:xfrm>
            <a:off x="1187624" y="1556792"/>
            <a:ext cx="2016224"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Proceso</a:t>
            </a:r>
            <a:endParaRPr lang="es-ES" sz="1400" dirty="0">
              <a:solidFill>
                <a:schemeClr val="tx1"/>
              </a:solidFill>
              <a:latin typeface="Arial Black" panose="020B0A040201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1CD0616A-1D7A-43A1-82F1-6F9517372807}"/>
              </a:ext>
            </a:extLst>
          </p:cNvPr>
          <p:cNvSpPr txBox="1"/>
          <p:nvPr userDrawn="1"/>
        </p:nvSpPr>
        <p:spPr>
          <a:xfrm>
            <a:off x="1187624" y="2833191"/>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Puntuación máxima</a:t>
            </a:r>
          </a:p>
        </p:txBody>
      </p:sp>
      <p:sp>
        <p:nvSpPr>
          <p:cNvPr id="52" name="CuadroTexto 51">
            <a:extLst>
              <a:ext uri="{FF2B5EF4-FFF2-40B4-BE49-F238E27FC236}">
                <a16:creationId xmlns:a16="http://schemas.microsoft.com/office/drawing/2014/main" id="{0BBA8FE7-A980-4603-95D5-FA7FA37DA312}"/>
              </a:ext>
            </a:extLst>
          </p:cNvPr>
          <p:cNvSpPr txBox="1"/>
          <p:nvPr userDrawn="1"/>
        </p:nvSpPr>
        <p:spPr>
          <a:xfrm>
            <a:off x="1187624" y="4057327"/>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Respuesta esperada</a:t>
            </a:r>
          </a:p>
        </p:txBody>
      </p:sp>
      <p:sp>
        <p:nvSpPr>
          <p:cNvPr id="53" name="3 Marcador de texto">
            <a:extLst>
              <a:ext uri="{FF2B5EF4-FFF2-40B4-BE49-F238E27FC236}">
                <a16:creationId xmlns:a16="http://schemas.microsoft.com/office/drawing/2014/main" id="{21CB9250-727B-485A-B73F-45973D224CD5}"/>
              </a:ext>
            </a:extLst>
          </p:cNvPr>
          <p:cNvSpPr>
            <a:spLocks noGrp="1"/>
          </p:cNvSpPr>
          <p:nvPr>
            <p:ph type="body" sz="half" idx="2" hasCustomPrompt="1"/>
          </p:nvPr>
        </p:nvSpPr>
        <p:spPr>
          <a:xfrm>
            <a:off x="323528" y="859036"/>
            <a:ext cx="3008313" cy="265708"/>
          </a:xfrm>
        </p:spPr>
        <p:txBody>
          <a:bodyPr/>
          <a:lstStyle>
            <a:lvl1pPr marL="0" indent="0">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Pregunta 2/3</a:t>
            </a:r>
          </a:p>
          <a:p>
            <a:pPr lvl="0"/>
            <a:endParaRPr lang="es-ES" dirty="0"/>
          </a:p>
        </p:txBody>
      </p:sp>
    </p:spTree>
    <p:extLst>
      <p:ext uri="{BB962C8B-B14F-4D97-AF65-F5344CB8AC3E}">
        <p14:creationId xmlns:p14="http://schemas.microsoft.com/office/powerpoint/2010/main" val="332913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190A1084-6838-43DA-BB4B-EB60395D99DC}"/>
              </a:ext>
            </a:extLst>
          </p:cNvPr>
          <p:cNvGrpSpPr/>
          <p:nvPr userDrawn="1"/>
        </p:nvGrpSpPr>
        <p:grpSpPr>
          <a:xfrm>
            <a:off x="179512" y="116632"/>
            <a:ext cx="8841641" cy="6624736"/>
            <a:chOff x="179512" y="116632"/>
            <a:chExt cx="8841641" cy="6624736"/>
          </a:xfrm>
        </p:grpSpPr>
        <p:pic>
          <p:nvPicPr>
            <p:cNvPr id="8" name="Imagen 7">
              <a:extLst>
                <a:ext uri="{FF2B5EF4-FFF2-40B4-BE49-F238E27FC236}">
                  <a16:creationId xmlns:a16="http://schemas.microsoft.com/office/drawing/2014/main" id="{0A33578D-E027-42DD-B037-93E90224387C}"/>
                </a:ext>
              </a:extLst>
            </p:cNvPr>
            <p:cNvPicPr>
              <a:picLocks noChangeAspect="1"/>
            </p:cNvPicPr>
            <p:nvPr/>
          </p:nvPicPr>
          <p:blipFill>
            <a:blip r:embed="rId2"/>
            <a:stretch>
              <a:fillRect/>
            </a:stretch>
          </p:blipFill>
          <p:spPr>
            <a:xfrm>
              <a:off x="179512" y="116632"/>
              <a:ext cx="8841641" cy="6624736"/>
            </a:xfrm>
            <a:prstGeom prst="rect">
              <a:avLst/>
            </a:prstGeom>
          </p:spPr>
        </p:pic>
        <p:sp>
          <p:nvSpPr>
            <p:cNvPr id="9" name="Rectángulo 8">
              <a:extLst>
                <a:ext uri="{FF2B5EF4-FFF2-40B4-BE49-F238E27FC236}">
                  <a16:creationId xmlns:a16="http://schemas.microsoft.com/office/drawing/2014/main" id="{A2D46A68-C776-4650-B30F-8EDC63E93552}"/>
                </a:ext>
              </a:extLst>
            </p:cNvPr>
            <p:cNvSpPr/>
            <p:nvPr/>
          </p:nvSpPr>
          <p:spPr>
            <a:xfrm>
              <a:off x="323528" y="692696"/>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5D2E6340-41EB-4BD8-BE55-FF6FAD4B6527}"/>
                </a:ext>
              </a:extLst>
            </p:cNvPr>
            <p:cNvSpPr/>
            <p:nvPr userDrawn="1"/>
          </p:nvSpPr>
          <p:spPr>
            <a:xfrm>
              <a:off x="3635896" y="620688"/>
              <a:ext cx="5256584"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uadroTexto 13">
            <a:extLst>
              <a:ext uri="{FF2B5EF4-FFF2-40B4-BE49-F238E27FC236}">
                <a16:creationId xmlns:a16="http://schemas.microsoft.com/office/drawing/2014/main" id="{8F32C0D9-D475-4201-9A2E-6222BC5ECD2D}"/>
              </a:ext>
            </a:extLst>
          </p:cNvPr>
          <p:cNvSpPr txBox="1"/>
          <p:nvPr userDrawn="1"/>
        </p:nvSpPr>
        <p:spPr>
          <a:xfrm>
            <a:off x="179512" y="260680"/>
            <a:ext cx="1404000" cy="246221"/>
          </a:xfrm>
          <a:prstGeom prst="rect">
            <a:avLst/>
          </a:prstGeom>
          <a:solidFill>
            <a:srgbClr val="667CB9"/>
          </a:solidFill>
        </p:spPr>
        <p:txBody>
          <a:bodyPr wrap="square" lIns="0" tIns="0" rIns="0" bIns="0" rtlCol="0">
            <a:spAutoFit/>
          </a:bodyPr>
          <a:lstStyle/>
          <a:p>
            <a:r>
              <a:rPr lang="es-ES" sz="1600" b="0" cap="none" spc="0" dirty="0">
                <a:ln w="0"/>
                <a:solidFill>
                  <a:schemeClr val="bg1"/>
                </a:solidFill>
                <a:effectLst>
                  <a:outerShdw blurRad="38100" dist="19050" dir="2700000" algn="tl" rotWithShape="0">
                    <a:schemeClr val="dk1">
                      <a:alpha val="40000"/>
                    </a:schemeClr>
                  </a:outerShdw>
                </a:effectLst>
              </a:rPr>
              <a:t> PISA 2022 </a:t>
            </a:r>
          </a:p>
        </p:txBody>
      </p:sp>
      <p:sp>
        <p:nvSpPr>
          <p:cNvPr id="16" name="CuadroTexto 15">
            <a:extLst>
              <a:ext uri="{FF2B5EF4-FFF2-40B4-BE49-F238E27FC236}">
                <a16:creationId xmlns:a16="http://schemas.microsoft.com/office/drawing/2014/main" id="{4338C7D2-54CA-425B-9F9C-A1B00D631698}"/>
              </a:ext>
            </a:extLst>
          </p:cNvPr>
          <p:cNvSpPr txBox="1">
            <a:spLocks/>
          </p:cNvSpPr>
          <p:nvPr userDrawn="1"/>
        </p:nvSpPr>
        <p:spPr>
          <a:xfrm>
            <a:off x="359864" y="1268760"/>
            <a:ext cx="2988000" cy="5256584"/>
          </a:xfrm>
          <a:prstGeom prst="rect">
            <a:avLst/>
          </a:prstGeom>
          <a:solidFill>
            <a:schemeClr val="accent6">
              <a:lumMod val="20000"/>
              <a:lumOff val="80000"/>
            </a:schemeClr>
          </a:solidFill>
        </p:spPr>
        <p:txBody>
          <a:bodyPr wrap="square" rtlCol="0">
            <a:noAutofit/>
          </a:bodyPr>
          <a:lstStyle/>
          <a:p>
            <a:endParaRPr lang="es-ES" dirty="0"/>
          </a:p>
        </p:txBody>
      </p:sp>
      <p:sp>
        <p:nvSpPr>
          <p:cNvPr id="19" name="Rectángulo 18">
            <a:extLst>
              <a:ext uri="{FF2B5EF4-FFF2-40B4-BE49-F238E27FC236}">
                <a16:creationId xmlns:a16="http://schemas.microsoft.com/office/drawing/2014/main" id="{079CE1B9-72D0-4485-951F-132702999484}"/>
              </a:ext>
            </a:extLst>
          </p:cNvPr>
          <p:cNvSpPr/>
          <p:nvPr userDrawn="1"/>
        </p:nvSpPr>
        <p:spPr>
          <a:xfrm>
            <a:off x="323528" y="692696"/>
            <a:ext cx="3033299" cy="432048"/>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Google Shape;10612;p93">
            <a:extLst>
              <a:ext uri="{FF2B5EF4-FFF2-40B4-BE49-F238E27FC236}">
                <a16:creationId xmlns:a16="http://schemas.microsoft.com/office/drawing/2014/main" id="{D4A187F3-E93F-44A6-A12C-68434DE60E90}"/>
              </a:ext>
            </a:extLst>
          </p:cNvPr>
          <p:cNvSpPr/>
          <p:nvPr userDrawn="1"/>
        </p:nvSpPr>
        <p:spPr>
          <a:xfrm>
            <a:off x="395536" y="2924944"/>
            <a:ext cx="720080" cy="720080"/>
          </a:xfrm>
          <a:custGeom>
            <a:avLst/>
            <a:gdLst/>
            <a:ahLst/>
            <a:cxnLst/>
            <a:rect l="l" t="t" r="r" b="b"/>
            <a:pathLst>
              <a:path w="11693" h="11693" extrusionOk="0">
                <a:moveTo>
                  <a:pt x="10252" y="584"/>
                </a:moveTo>
                <a:lnTo>
                  <a:pt x="10252" y="1263"/>
                </a:lnTo>
                <a:cubicBezTo>
                  <a:pt x="10252" y="1358"/>
                  <a:pt x="10323" y="1429"/>
                  <a:pt x="10406" y="1429"/>
                </a:cubicBezTo>
                <a:lnTo>
                  <a:pt x="11097" y="1429"/>
                </a:lnTo>
                <a:lnTo>
                  <a:pt x="9609" y="2918"/>
                </a:lnTo>
                <a:lnTo>
                  <a:pt x="9001" y="2918"/>
                </a:lnTo>
                <a:lnTo>
                  <a:pt x="9978" y="1941"/>
                </a:lnTo>
                <a:cubicBezTo>
                  <a:pt x="10037" y="1882"/>
                  <a:pt x="10037" y="1751"/>
                  <a:pt x="9978" y="1691"/>
                </a:cubicBezTo>
                <a:cubicBezTo>
                  <a:pt x="9948" y="1667"/>
                  <a:pt x="9903" y="1656"/>
                  <a:pt x="9859" y="1656"/>
                </a:cubicBezTo>
                <a:cubicBezTo>
                  <a:pt x="9814" y="1656"/>
                  <a:pt x="9769" y="1667"/>
                  <a:pt x="9740" y="1691"/>
                </a:cubicBezTo>
                <a:lnTo>
                  <a:pt x="8763" y="2679"/>
                </a:lnTo>
                <a:lnTo>
                  <a:pt x="8763" y="2072"/>
                </a:lnTo>
                <a:lnTo>
                  <a:pt x="10252" y="584"/>
                </a:lnTo>
                <a:close/>
                <a:moveTo>
                  <a:pt x="4739" y="2537"/>
                </a:moveTo>
                <a:cubicBezTo>
                  <a:pt x="5894" y="2537"/>
                  <a:pt x="6942" y="2977"/>
                  <a:pt x="7739" y="3703"/>
                </a:cubicBezTo>
                <a:lnTo>
                  <a:pt x="4620" y="6811"/>
                </a:lnTo>
                <a:cubicBezTo>
                  <a:pt x="4560" y="6870"/>
                  <a:pt x="4560" y="7001"/>
                  <a:pt x="4620" y="7049"/>
                </a:cubicBezTo>
                <a:cubicBezTo>
                  <a:pt x="4656" y="7085"/>
                  <a:pt x="4703" y="7097"/>
                  <a:pt x="4739" y="7097"/>
                </a:cubicBezTo>
                <a:cubicBezTo>
                  <a:pt x="4787" y="7097"/>
                  <a:pt x="4834" y="7085"/>
                  <a:pt x="4858" y="7049"/>
                </a:cubicBezTo>
                <a:lnTo>
                  <a:pt x="5632" y="6275"/>
                </a:lnTo>
                <a:cubicBezTo>
                  <a:pt x="5775" y="6478"/>
                  <a:pt x="5846" y="6692"/>
                  <a:pt x="5846" y="6930"/>
                </a:cubicBezTo>
                <a:cubicBezTo>
                  <a:pt x="5846" y="7549"/>
                  <a:pt x="5358" y="8037"/>
                  <a:pt x="4739" y="8037"/>
                </a:cubicBezTo>
                <a:cubicBezTo>
                  <a:pt x="4132" y="8037"/>
                  <a:pt x="3644" y="7549"/>
                  <a:pt x="3644" y="6930"/>
                </a:cubicBezTo>
                <a:cubicBezTo>
                  <a:pt x="3644" y="6323"/>
                  <a:pt x="4132" y="5835"/>
                  <a:pt x="4739" y="5835"/>
                </a:cubicBezTo>
                <a:cubicBezTo>
                  <a:pt x="4822" y="5835"/>
                  <a:pt x="4882" y="5835"/>
                  <a:pt x="4953" y="5847"/>
                </a:cubicBezTo>
                <a:cubicBezTo>
                  <a:pt x="4962" y="5848"/>
                  <a:pt x="4970" y="5848"/>
                  <a:pt x="4979" y="5848"/>
                </a:cubicBezTo>
                <a:cubicBezTo>
                  <a:pt x="5055" y="5848"/>
                  <a:pt x="5133" y="5801"/>
                  <a:pt x="5144" y="5716"/>
                </a:cubicBezTo>
                <a:cubicBezTo>
                  <a:pt x="5156" y="5620"/>
                  <a:pt x="5096" y="5537"/>
                  <a:pt x="5013" y="5525"/>
                </a:cubicBezTo>
                <a:cubicBezTo>
                  <a:pt x="4918" y="5513"/>
                  <a:pt x="4834" y="5489"/>
                  <a:pt x="4739" y="5489"/>
                </a:cubicBezTo>
                <a:cubicBezTo>
                  <a:pt x="3941" y="5489"/>
                  <a:pt x="3298" y="6144"/>
                  <a:pt x="3298" y="6942"/>
                </a:cubicBezTo>
                <a:cubicBezTo>
                  <a:pt x="3298" y="7740"/>
                  <a:pt x="3953" y="8383"/>
                  <a:pt x="4739" y="8383"/>
                </a:cubicBezTo>
                <a:cubicBezTo>
                  <a:pt x="5549" y="8383"/>
                  <a:pt x="6192" y="7728"/>
                  <a:pt x="6192" y="6942"/>
                </a:cubicBezTo>
                <a:cubicBezTo>
                  <a:pt x="6192" y="6609"/>
                  <a:pt x="6084" y="6299"/>
                  <a:pt x="5870" y="6049"/>
                </a:cubicBezTo>
                <a:lnTo>
                  <a:pt x="6406" y="5513"/>
                </a:lnTo>
                <a:cubicBezTo>
                  <a:pt x="6751" y="5906"/>
                  <a:pt x="6942" y="6418"/>
                  <a:pt x="6942" y="6942"/>
                </a:cubicBezTo>
                <a:cubicBezTo>
                  <a:pt x="6942" y="8156"/>
                  <a:pt x="5965" y="9133"/>
                  <a:pt x="4739" y="9133"/>
                </a:cubicBezTo>
                <a:cubicBezTo>
                  <a:pt x="3525" y="9133"/>
                  <a:pt x="2536" y="8156"/>
                  <a:pt x="2536" y="6942"/>
                </a:cubicBezTo>
                <a:cubicBezTo>
                  <a:pt x="2536" y="5716"/>
                  <a:pt x="3525" y="4739"/>
                  <a:pt x="4739" y="4739"/>
                </a:cubicBezTo>
                <a:cubicBezTo>
                  <a:pt x="5120" y="4739"/>
                  <a:pt x="5477" y="4823"/>
                  <a:pt x="5787" y="5001"/>
                </a:cubicBezTo>
                <a:cubicBezTo>
                  <a:pt x="5812" y="5016"/>
                  <a:pt x="5840" y="5022"/>
                  <a:pt x="5868" y="5022"/>
                </a:cubicBezTo>
                <a:cubicBezTo>
                  <a:pt x="5930" y="5022"/>
                  <a:pt x="5992" y="4988"/>
                  <a:pt x="6025" y="4930"/>
                </a:cubicBezTo>
                <a:cubicBezTo>
                  <a:pt x="6073" y="4834"/>
                  <a:pt x="6037" y="4739"/>
                  <a:pt x="5953" y="4692"/>
                </a:cubicBezTo>
                <a:cubicBezTo>
                  <a:pt x="5572" y="4501"/>
                  <a:pt x="5156" y="4370"/>
                  <a:pt x="4739" y="4370"/>
                </a:cubicBezTo>
                <a:cubicBezTo>
                  <a:pt x="3346" y="4370"/>
                  <a:pt x="2203" y="5525"/>
                  <a:pt x="2203" y="6918"/>
                </a:cubicBezTo>
                <a:cubicBezTo>
                  <a:pt x="2203" y="8323"/>
                  <a:pt x="3346" y="9466"/>
                  <a:pt x="4739" y="9466"/>
                </a:cubicBezTo>
                <a:cubicBezTo>
                  <a:pt x="6144" y="9466"/>
                  <a:pt x="7287" y="8323"/>
                  <a:pt x="7287" y="6918"/>
                </a:cubicBezTo>
                <a:cubicBezTo>
                  <a:pt x="7287" y="6299"/>
                  <a:pt x="7061" y="5716"/>
                  <a:pt x="6668" y="5239"/>
                </a:cubicBezTo>
                <a:lnTo>
                  <a:pt x="7204" y="4704"/>
                </a:lnTo>
                <a:cubicBezTo>
                  <a:pt x="7751" y="5311"/>
                  <a:pt x="8049" y="6085"/>
                  <a:pt x="8049" y="6918"/>
                </a:cubicBezTo>
                <a:cubicBezTo>
                  <a:pt x="8049" y="8740"/>
                  <a:pt x="6561" y="10228"/>
                  <a:pt x="4739" y="10228"/>
                </a:cubicBezTo>
                <a:cubicBezTo>
                  <a:pt x="2929" y="10228"/>
                  <a:pt x="1441" y="8740"/>
                  <a:pt x="1441" y="6918"/>
                </a:cubicBezTo>
                <a:cubicBezTo>
                  <a:pt x="1441" y="5108"/>
                  <a:pt x="2929" y="3620"/>
                  <a:pt x="4739" y="3620"/>
                </a:cubicBezTo>
                <a:cubicBezTo>
                  <a:pt x="5382" y="3620"/>
                  <a:pt x="5989" y="3799"/>
                  <a:pt x="6525" y="4132"/>
                </a:cubicBezTo>
                <a:cubicBezTo>
                  <a:pt x="6558" y="4151"/>
                  <a:pt x="6594" y="4161"/>
                  <a:pt x="6628" y="4161"/>
                </a:cubicBezTo>
                <a:cubicBezTo>
                  <a:pt x="6679" y="4161"/>
                  <a:pt x="6727" y="4139"/>
                  <a:pt x="6763" y="4096"/>
                </a:cubicBezTo>
                <a:cubicBezTo>
                  <a:pt x="6811" y="4025"/>
                  <a:pt x="6799" y="3918"/>
                  <a:pt x="6727" y="3858"/>
                </a:cubicBezTo>
                <a:cubicBezTo>
                  <a:pt x="6144" y="3477"/>
                  <a:pt x="5453" y="3275"/>
                  <a:pt x="4763" y="3275"/>
                </a:cubicBezTo>
                <a:cubicBezTo>
                  <a:pt x="2751" y="3275"/>
                  <a:pt x="1108" y="4918"/>
                  <a:pt x="1108" y="6918"/>
                </a:cubicBezTo>
                <a:cubicBezTo>
                  <a:pt x="1108" y="8930"/>
                  <a:pt x="2751" y="10573"/>
                  <a:pt x="4763" y="10573"/>
                </a:cubicBezTo>
                <a:cubicBezTo>
                  <a:pt x="6763" y="10573"/>
                  <a:pt x="8406" y="8930"/>
                  <a:pt x="8406" y="6918"/>
                </a:cubicBezTo>
                <a:cubicBezTo>
                  <a:pt x="8406" y="6013"/>
                  <a:pt x="8061" y="5132"/>
                  <a:pt x="7454" y="4465"/>
                </a:cubicBezTo>
                <a:lnTo>
                  <a:pt x="7989" y="3930"/>
                </a:lnTo>
                <a:cubicBezTo>
                  <a:pt x="8704" y="4739"/>
                  <a:pt x="9144" y="5775"/>
                  <a:pt x="9144" y="6942"/>
                </a:cubicBezTo>
                <a:cubicBezTo>
                  <a:pt x="9144" y="9359"/>
                  <a:pt x="7168" y="11347"/>
                  <a:pt x="4739" y="11347"/>
                </a:cubicBezTo>
                <a:cubicBezTo>
                  <a:pt x="2322" y="11347"/>
                  <a:pt x="334" y="9359"/>
                  <a:pt x="334" y="6942"/>
                </a:cubicBezTo>
                <a:cubicBezTo>
                  <a:pt x="334" y="4513"/>
                  <a:pt x="2322" y="2537"/>
                  <a:pt x="4739" y="2537"/>
                </a:cubicBezTo>
                <a:close/>
                <a:moveTo>
                  <a:pt x="10403" y="1"/>
                </a:moveTo>
                <a:cubicBezTo>
                  <a:pt x="10360" y="1"/>
                  <a:pt x="10315" y="16"/>
                  <a:pt x="10275" y="48"/>
                </a:cubicBezTo>
                <a:lnTo>
                  <a:pt x="8466" y="1882"/>
                </a:lnTo>
                <a:cubicBezTo>
                  <a:pt x="8430" y="1906"/>
                  <a:pt x="8418" y="1953"/>
                  <a:pt x="8418" y="1989"/>
                </a:cubicBezTo>
                <a:lnTo>
                  <a:pt x="8418" y="3025"/>
                </a:lnTo>
                <a:lnTo>
                  <a:pt x="7978" y="3465"/>
                </a:lnTo>
                <a:cubicBezTo>
                  <a:pt x="7120" y="2679"/>
                  <a:pt x="5989" y="2203"/>
                  <a:pt x="4739" y="2203"/>
                </a:cubicBezTo>
                <a:cubicBezTo>
                  <a:pt x="2120" y="2203"/>
                  <a:pt x="0" y="4334"/>
                  <a:pt x="0" y="6954"/>
                </a:cubicBezTo>
                <a:cubicBezTo>
                  <a:pt x="0" y="9573"/>
                  <a:pt x="2120" y="11692"/>
                  <a:pt x="4739" y="11692"/>
                </a:cubicBezTo>
                <a:cubicBezTo>
                  <a:pt x="7358" y="11692"/>
                  <a:pt x="9490" y="9573"/>
                  <a:pt x="9490" y="6954"/>
                </a:cubicBezTo>
                <a:cubicBezTo>
                  <a:pt x="9490" y="5704"/>
                  <a:pt x="9013" y="4573"/>
                  <a:pt x="8228" y="3715"/>
                </a:cubicBezTo>
                <a:lnTo>
                  <a:pt x="8668" y="3275"/>
                </a:lnTo>
                <a:lnTo>
                  <a:pt x="9704" y="3275"/>
                </a:lnTo>
                <a:cubicBezTo>
                  <a:pt x="9740" y="3275"/>
                  <a:pt x="9787" y="3263"/>
                  <a:pt x="9823" y="3227"/>
                </a:cubicBezTo>
                <a:lnTo>
                  <a:pt x="11645" y="1394"/>
                </a:lnTo>
                <a:cubicBezTo>
                  <a:pt x="11680" y="1346"/>
                  <a:pt x="11692" y="1263"/>
                  <a:pt x="11668" y="1203"/>
                </a:cubicBezTo>
                <a:cubicBezTo>
                  <a:pt x="11633" y="1144"/>
                  <a:pt x="11573" y="1096"/>
                  <a:pt x="11502" y="1096"/>
                </a:cubicBezTo>
                <a:lnTo>
                  <a:pt x="10573" y="1096"/>
                </a:lnTo>
                <a:lnTo>
                  <a:pt x="10573" y="179"/>
                </a:lnTo>
                <a:cubicBezTo>
                  <a:pt x="10573" y="108"/>
                  <a:pt x="10537" y="48"/>
                  <a:pt x="10466" y="12"/>
                </a:cubicBezTo>
                <a:cubicBezTo>
                  <a:pt x="10446" y="5"/>
                  <a:pt x="10425" y="1"/>
                  <a:pt x="10403" y="1"/>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0207;p92">
            <a:extLst>
              <a:ext uri="{FF2B5EF4-FFF2-40B4-BE49-F238E27FC236}">
                <a16:creationId xmlns:a16="http://schemas.microsoft.com/office/drawing/2014/main" id="{3D8B754F-A860-40E6-97B6-7687F02FBD1A}"/>
              </a:ext>
            </a:extLst>
          </p:cNvPr>
          <p:cNvGrpSpPr/>
          <p:nvPr userDrawn="1"/>
        </p:nvGrpSpPr>
        <p:grpSpPr>
          <a:xfrm>
            <a:off x="395536" y="4293096"/>
            <a:ext cx="720080" cy="792088"/>
            <a:chOff x="3086313" y="2877049"/>
            <a:chExt cx="320143" cy="392581"/>
          </a:xfrm>
          <a:solidFill>
            <a:schemeClr val="tx1"/>
          </a:solidFill>
        </p:grpSpPr>
        <p:sp>
          <p:nvSpPr>
            <p:cNvPr id="23" name="Google Shape;10208;p92">
              <a:extLst>
                <a:ext uri="{FF2B5EF4-FFF2-40B4-BE49-F238E27FC236}">
                  <a16:creationId xmlns:a16="http://schemas.microsoft.com/office/drawing/2014/main" id="{B636BCEA-74DA-491C-9AB2-A4DF48555FBB}"/>
                </a:ext>
              </a:extLst>
            </p:cNvPr>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209;p92">
              <a:extLst>
                <a:ext uri="{FF2B5EF4-FFF2-40B4-BE49-F238E27FC236}">
                  <a16:creationId xmlns:a16="http://schemas.microsoft.com/office/drawing/2014/main" id="{09A77094-B2BD-49C8-AA3C-4B57BAB41B62}"/>
                </a:ext>
              </a:extLst>
            </p:cNvPr>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210;p92">
              <a:extLst>
                <a:ext uri="{FF2B5EF4-FFF2-40B4-BE49-F238E27FC236}">
                  <a16:creationId xmlns:a16="http://schemas.microsoft.com/office/drawing/2014/main" id="{1835B291-A27D-4F02-A264-A43CEEAB9A9A}"/>
                </a:ext>
              </a:extLst>
            </p:cNvPr>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211;p92">
              <a:extLst>
                <a:ext uri="{FF2B5EF4-FFF2-40B4-BE49-F238E27FC236}">
                  <a16:creationId xmlns:a16="http://schemas.microsoft.com/office/drawing/2014/main" id="{E7438BA1-6915-412B-8B09-61DAC3AEAA51}"/>
                </a:ext>
              </a:extLst>
            </p:cNvPr>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212;p92">
              <a:extLst>
                <a:ext uri="{FF2B5EF4-FFF2-40B4-BE49-F238E27FC236}">
                  <a16:creationId xmlns:a16="http://schemas.microsoft.com/office/drawing/2014/main" id="{372AAD8F-6F3B-4E21-A3B8-3F1416FAABC9}"/>
                </a:ext>
              </a:extLst>
            </p:cNvPr>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213;p92">
              <a:extLst>
                <a:ext uri="{FF2B5EF4-FFF2-40B4-BE49-F238E27FC236}">
                  <a16:creationId xmlns:a16="http://schemas.microsoft.com/office/drawing/2014/main" id="{413702FD-EFB2-49AA-955B-2C7B992CA7F1}"/>
                </a:ext>
              </a:extLst>
            </p:cNvPr>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214;p92">
              <a:extLst>
                <a:ext uri="{FF2B5EF4-FFF2-40B4-BE49-F238E27FC236}">
                  <a16:creationId xmlns:a16="http://schemas.microsoft.com/office/drawing/2014/main" id="{72E37944-2AA6-4C37-A911-E5C95AB9F661}"/>
                </a:ext>
              </a:extLst>
            </p:cNvPr>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215;p92">
              <a:extLst>
                <a:ext uri="{FF2B5EF4-FFF2-40B4-BE49-F238E27FC236}">
                  <a16:creationId xmlns:a16="http://schemas.microsoft.com/office/drawing/2014/main" id="{30276FCE-AFF3-409C-AE53-692B3321EF44}"/>
                </a:ext>
              </a:extLst>
            </p:cNvPr>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216;p92">
              <a:extLst>
                <a:ext uri="{FF2B5EF4-FFF2-40B4-BE49-F238E27FC236}">
                  <a16:creationId xmlns:a16="http://schemas.microsoft.com/office/drawing/2014/main" id="{21F207DA-A709-48E3-A254-90A6D4A132ED}"/>
                </a:ext>
              </a:extLst>
            </p:cNvPr>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17;p92">
              <a:extLst>
                <a:ext uri="{FF2B5EF4-FFF2-40B4-BE49-F238E27FC236}">
                  <a16:creationId xmlns:a16="http://schemas.microsoft.com/office/drawing/2014/main" id="{4C2FABBD-B9DE-4309-871C-CDE0BB34FDBB}"/>
                </a:ext>
              </a:extLst>
            </p:cNvPr>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18;p92">
              <a:extLst>
                <a:ext uri="{FF2B5EF4-FFF2-40B4-BE49-F238E27FC236}">
                  <a16:creationId xmlns:a16="http://schemas.microsoft.com/office/drawing/2014/main" id="{9500F977-B16E-4E95-B715-56027EC6892E}"/>
                </a:ext>
              </a:extLst>
            </p:cNvPr>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19;p92">
              <a:extLst>
                <a:ext uri="{FF2B5EF4-FFF2-40B4-BE49-F238E27FC236}">
                  <a16:creationId xmlns:a16="http://schemas.microsoft.com/office/drawing/2014/main" id="{2941B727-8D3B-4840-BC24-9128702A81BC}"/>
                </a:ext>
              </a:extLst>
            </p:cNvPr>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0541;p93">
            <a:extLst>
              <a:ext uri="{FF2B5EF4-FFF2-40B4-BE49-F238E27FC236}">
                <a16:creationId xmlns:a16="http://schemas.microsoft.com/office/drawing/2014/main" id="{08A5C7BB-4481-4547-BCAE-5D691DE7E3DD}"/>
              </a:ext>
            </a:extLst>
          </p:cNvPr>
          <p:cNvSpPr/>
          <p:nvPr userDrawn="1"/>
        </p:nvSpPr>
        <p:spPr>
          <a:xfrm>
            <a:off x="467544" y="1700808"/>
            <a:ext cx="648072" cy="648072"/>
          </a:xfrm>
          <a:custGeom>
            <a:avLst/>
            <a:gdLst/>
            <a:ahLst/>
            <a:cxnLst/>
            <a:rect l="l" t="t" r="r" b="b"/>
            <a:pathLst>
              <a:path w="11574" h="11573" extrusionOk="0">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2 Marcador de contenido">
            <a:extLst>
              <a:ext uri="{FF2B5EF4-FFF2-40B4-BE49-F238E27FC236}">
                <a16:creationId xmlns:a16="http://schemas.microsoft.com/office/drawing/2014/main" id="{749E622D-CF05-4F1D-B4CB-1BEE23280A5A}"/>
              </a:ext>
            </a:extLst>
          </p:cNvPr>
          <p:cNvSpPr>
            <a:spLocks noGrp="1"/>
          </p:cNvSpPr>
          <p:nvPr>
            <p:ph sz="half" idx="13" hasCustomPrompt="1"/>
          </p:nvPr>
        </p:nvSpPr>
        <p:spPr>
          <a:xfrm>
            <a:off x="323528" y="692696"/>
            <a:ext cx="2952328" cy="288032"/>
          </a:xfrm>
        </p:spPr>
        <p:txBody>
          <a:bodyPr/>
          <a:lstStyle>
            <a:lvl1pPr marL="0" indent="0">
              <a:buNone/>
              <a:defRPr sz="1100" b="1">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ítem</a:t>
            </a:r>
          </a:p>
        </p:txBody>
      </p:sp>
      <p:sp>
        <p:nvSpPr>
          <p:cNvPr id="38" name="2 Marcador de contenido">
            <a:extLst>
              <a:ext uri="{FF2B5EF4-FFF2-40B4-BE49-F238E27FC236}">
                <a16:creationId xmlns:a16="http://schemas.microsoft.com/office/drawing/2014/main" id="{1442FF82-0148-4094-B090-BCD02D6435C1}"/>
              </a:ext>
            </a:extLst>
          </p:cNvPr>
          <p:cNvSpPr>
            <a:spLocks noGrp="1"/>
          </p:cNvSpPr>
          <p:nvPr>
            <p:ph sz="half" idx="15" hasCustomPrompt="1"/>
          </p:nvPr>
        </p:nvSpPr>
        <p:spPr>
          <a:xfrm>
            <a:off x="1187624" y="1844824"/>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Nombre del proceso</a:t>
            </a:r>
          </a:p>
        </p:txBody>
      </p:sp>
      <p:sp>
        <p:nvSpPr>
          <p:cNvPr id="39" name="2 Marcador de contenido">
            <a:extLst>
              <a:ext uri="{FF2B5EF4-FFF2-40B4-BE49-F238E27FC236}">
                <a16:creationId xmlns:a16="http://schemas.microsoft.com/office/drawing/2014/main" id="{2ABA49FC-562D-40C5-80D2-6E7EBDB9917F}"/>
              </a:ext>
            </a:extLst>
          </p:cNvPr>
          <p:cNvSpPr>
            <a:spLocks noGrp="1"/>
          </p:cNvSpPr>
          <p:nvPr>
            <p:ph sz="half" idx="16" hasCustomPrompt="1"/>
          </p:nvPr>
        </p:nvSpPr>
        <p:spPr>
          <a:xfrm>
            <a:off x="1187624" y="3068960"/>
            <a:ext cx="1872208" cy="504056"/>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1 punto</a:t>
            </a:r>
          </a:p>
          <a:p>
            <a:pPr lvl="0"/>
            <a:r>
              <a:rPr lang="es-ES" dirty="0"/>
              <a:t>2 puntos</a:t>
            </a:r>
          </a:p>
        </p:txBody>
      </p:sp>
      <p:sp>
        <p:nvSpPr>
          <p:cNvPr id="40" name="2 Marcador de contenido">
            <a:extLst>
              <a:ext uri="{FF2B5EF4-FFF2-40B4-BE49-F238E27FC236}">
                <a16:creationId xmlns:a16="http://schemas.microsoft.com/office/drawing/2014/main" id="{8E58179D-8099-4757-A1BB-F250776B00B2}"/>
              </a:ext>
            </a:extLst>
          </p:cNvPr>
          <p:cNvSpPr>
            <a:spLocks noGrp="1"/>
          </p:cNvSpPr>
          <p:nvPr>
            <p:ph sz="half" idx="17" hasCustomPrompt="1"/>
          </p:nvPr>
        </p:nvSpPr>
        <p:spPr>
          <a:xfrm>
            <a:off x="1187624" y="4293096"/>
            <a:ext cx="1872208" cy="1152128"/>
          </a:xfrm>
        </p:spPr>
        <p:txBody>
          <a:bodyPr/>
          <a:lstStyle>
            <a:lvl1pPr marL="0" indent="0">
              <a:buNone/>
              <a:defRPr lang="es-ES" sz="1200" i="1" kern="1200" dirty="0" smtClean="0">
                <a:solidFill>
                  <a:schemeClr val="tx1"/>
                </a:solidFill>
                <a:latin typeface="+mn-lt"/>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s-ES" dirty="0"/>
              <a:t>Respuesta general esperada</a:t>
            </a:r>
          </a:p>
        </p:txBody>
      </p:sp>
      <p:sp>
        <p:nvSpPr>
          <p:cNvPr id="45" name="CuadroTexto 44">
            <a:extLst>
              <a:ext uri="{FF2B5EF4-FFF2-40B4-BE49-F238E27FC236}">
                <a16:creationId xmlns:a16="http://schemas.microsoft.com/office/drawing/2014/main" id="{72419255-D3BF-417B-B9D5-05D857FAFEEC}"/>
              </a:ext>
            </a:extLst>
          </p:cNvPr>
          <p:cNvSpPr txBox="1"/>
          <p:nvPr userDrawn="1"/>
        </p:nvSpPr>
        <p:spPr>
          <a:xfrm>
            <a:off x="3779912" y="1052736"/>
            <a:ext cx="5184576" cy="553998"/>
          </a:xfrm>
          <a:prstGeom prst="rect">
            <a:avLst/>
          </a:prstGeom>
          <a:noFill/>
        </p:spPr>
        <p:txBody>
          <a:bodyPr wrap="square" rtlCol="0">
            <a:spAutoFit/>
          </a:bodyPr>
          <a:lstStyle/>
          <a:p>
            <a:pPr lvl="0"/>
            <a:r>
              <a:rPr lang="es-ES" sz="3000" dirty="0">
                <a:solidFill>
                  <a:schemeClr val="tx1"/>
                </a:solidFill>
                <a:latin typeface="Arial Black" panose="020B0A04020102020204" pitchFamily="34" charset="0"/>
                <a:cs typeface="Arial" panose="020B0604020202020204" pitchFamily="34" charset="0"/>
              </a:rPr>
              <a:t>Ejemplos de respuesta</a:t>
            </a:r>
          </a:p>
        </p:txBody>
      </p:sp>
      <p:sp>
        <p:nvSpPr>
          <p:cNvPr id="50" name="CuadroTexto 49">
            <a:extLst>
              <a:ext uri="{FF2B5EF4-FFF2-40B4-BE49-F238E27FC236}">
                <a16:creationId xmlns:a16="http://schemas.microsoft.com/office/drawing/2014/main" id="{38175F07-86DB-4FCE-ABA9-A53BB9099AEB}"/>
              </a:ext>
            </a:extLst>
          </p:cNvPr>
          <p:cNvSpPr txBox="1"/>
          <p:nvPr userDrawn="1"/>
        </p:nvSpPr>
        <p:spPr>
          <a:xfrm>
            <a:off x="1187624" y="1556792"/>
            <a:ext cx="2016224"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Proceso</a:t>
            </a:r>
            <a:endParaRPr lang="es-ES" sz="1400" dirty="0">
              <a:solidFill>
                <a:schemeClr val="tx1"/>
              </a:solidFill>
              <a:latin typeface="Arial Black" panose="020B0A04020102020204" pitchFamily="34" charset="0"/>
              <a:cs typeface="Arial" panose="020B0604020202020204" pitchFamily="34" charset="0"/>
            </a:endParaRPr>
          </a:p>
        </p:txBody>
      </p:sp>
      <p:sp>
        <p:nvSpPr>
          <p:cNvPr id="51" name="CuadroTexto 50">
            <a:extLst>
              <a:ext uri="{FF2B5EF4-FFF2-40B4-BE49-F238E27FC236}">
                <a16:creationId xmlns:a16="http://schemas.microsoft.com/office/drawing/2014/main" id="{1CD0616A-1D7A-43A1-82F1-6F9517372807}"/>
              </a:ext>
            </a:extLst>
          </p:cNvPr>
          <p:cNvSpPr txBox="1"/>
          <p:nvPr userDrawn="1"/>
        </p:nvSpPr>
        <p:spPr>
          <a:xfrm>
            <a:off x="1187624" y="2833191"/>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Puntuación máxima</a:t>
            </a:r>
          </a:p>
        </p:txBody>
      </p:sp>
      <p:sp>
        <p:nvSpPr>
          <p:cNvPr id="52" name="CuadroTexto 51">
            <a:extLst>
              <a:ext uri="{FF2B5EF4-FFF2-40B4-BE49-F238E27FC236}">
                <a16:creationId xmlns:a16="http://schemas.microsoft.com/office/drawing/2014/main" id="{0BBA8FE7-A980-4603-95D5-FA7FA37DA312}"/>
              </a:ext>
            </a:extLst>
          </p:cNvPr>
          <p:cNvSpPr txBox="1"/>
          <p:nvPr userDrawn="1"/>
        </p:nvSpPr>
        <p:spPr>
          <a:xfrm>
            <a:off x="1187624" y="4057327"/>
            <a:ext cx="2160240" cy="276999"/>
          </a:xfrm>
          <a:prstGeom prst="rect">
            <a:avLst/>
          </a:prstGeom>
          <a:noFill/>
        </p:spPr>
        <p:txBody>
          <a:bodyPr wrap="square" rtlCol="0">
            <a:spAutoFit/>
          </a:bodyPr>
          <a:lstStyle/>
          <a:p>
            <a:pPr lvl="0"/>
            <a:r>
              <a:rPr lang="es-ES" sz="1200" dirty="0">
                <a:solidFill>
                  <a:schemeClr val="tx1"/>
                </a:solidFill>
                <a:latin typeface="Arial Black" panose="020B0A04020102020204" pitchFamily="34" charset="0"/>
                <a:cs typeface="Arial" panose="020B0604020202020204" pitchFamily="34" charset="0"/>
              </a:rPr>
              <a:t>Respuesta esperada</a:t>
            </a:r>
          </a:p>
        </p:txBody>
      </p:sp>
      <p:sp>
        <p:nvSpPr>
          <p:cNvPr id="53" name="3 Marcador de texto">
            <a:extLst>
              <a:ext uri="{FF2B5EF4-FFF2-40B4-BE49-F238E27FC236}">
                <a16:creationId xmlns:a16="http://schemas.microsoft.com/office/drawing/2014/main" id="{21CB9250-727B-485A-B73F-45973D224CD5}"/>
              </a:ext>
            </a:extLst>
          </p:cNvPr>
          <p:cNvSpPr>
            <a:spLocks noGrp="1"/>
          </p:cNvSpPr>
          <p:nvPr>
            <p:ph type="body" sz="half" idx="2" hasCustomPrompt="1"/>
          </p:nvPr>
        </p:nvSpPr>
        <p:spPr>
          <a:xfrm>
            <a:off x="323528" y="859036"/>
            <a:ext cx="3008313" cy="265708"/>
          </a:xfrm>
        </p:spPr>
        <p:txBody>
          <a:bodyPr/>
          <a:lstStyle>
            <a:lvl1pPr marL="0" indent="0">
              <a:buNone/>
              <a:defRPr sz="105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Pregunta 2/3</a:t>
            </a:r>
          </a:p>
          <a:p>
            <a:pPr lvl="0"/>
            <a:endParaRPr lang="es-ES" dirty="0"/>
          </a:p>
        </p:txBody>
      </p:sp>
    </p:spTree>
    <p:extLst>
      <p:ext uri="{BB962C8B-B14F-4D97-AF65-F5344CB8AC3E}">
        <p14:creationId xmlns:p14="http://schemas.microsoft.com/office/powerpoint/2010/main" val="317360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FA26CC4-3F91-4D40-9A01-8F4A32CD7F70}" type="datetimeFigureOut">
              <a:rPr lang="es-ES"/>
              <a:pPr>
                <a:defRPr/>
              </a:pPr>
              <a:t>09/02/2022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8B450D0-8DA5-4B96-8455-A6372A3B53F5}" type="slidenum">
              <a:rPr lang="es-ES" altLang="es-ES"/>
              <a:pPr>
                <a:defRPr/>
              </a:pPr>
              <a:t>‹Nº›</a:t>
            </a:fld>
            <a:endParaRPr lang="es-ES" altLang="es-ES" dirty="0"/>
          </a:p>
        </p:txBody>
      </p:sp>
    </p:spTree>
    <p:extLst>
      <p:ext uri="{BB962C8B-B14F-4D97-AF65-F5344CB8AC3E}">
        <p14:creationId xmlns:p14="http://schemas.microsoft.com/office/powerpoint/2010/main" val="153447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F9892589-D89A-458A-89BC-EEF785B7E130}"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3C5AF9AD-06DC-455F-B8BB-9669D5A17766}" type="slidenum">
              <a:rPr lang="es-ES" altLang="es-ES"/>
              <a:pPr>
                <a:defRPr/>
              </a:pPr>
              <a:t>‹Nº›</a:t>
            </a:fld>
            <a:endParaRPr lang="es-ES" altLang="es-ES" dirty="0"/>
          </a:p>
        </p:txBody>
      </p:sp>
    </p:spTree>
    <p:extLst>
      <p:ext uri="{BB962C8B-B14F-4D97-AF65-F5344CB8AC3E}">
        <p14:creationId xmlns:p14="http://schemas.microsoft.com/office/powerpoint/2010/main" val="154107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73CA4B9E-0328-4A69-A777-0A64BAAF6B29}" type="datetimeFigureOut">
              <a:rPr lang="es-ES"/>
              <a:pPr>
                <a:defRPr/>
              </a:pPr>
              <a:t>09/02/2022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28532031-1947-4C23-A1E4-0659FC55EDA3}" type="slidenum">
              <a:rPr lang="es-ES" altLang="es-ES"/>
              <a:pPr>
                <a:defRPr/>
              </a:pPr>
              <a:t>‹Nº›</a:t>
            </a:fld>
            <a:endParaRPr lang="es-ES" altLang="es-ES" dirty="0"/>
          </a:p>
        </p:txBody>
      </p:sp>
    </p:spTree>
    <p:extLst>
      <p:ext uri="{BB962C8B-B14F-4D97-AF65-F5344CB8AC3E}">
        <p14:creationId xmlns:p14="http://schemas.microsoft.com/office/powerpoint/2010/main" val="323084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CCEA5061-EA0F-460C-9917-C72B31E19906}" type="datetimeFigureOut">
              <a:rPr lang="es-ES"/>
              <a:pPr>
                <a:defRPr/>
              </a:pPr>
              <a:t>09/02/2022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A4CE6C83-6A79-4FD0-8D61-1DE166680F42}" type="slidenum">
              <a:rPr lang="es-ES" altLang="es-ES"/>
              <a:pPr>
                <a:defRPr/>
              </a:pPr>
              <a:t>‹Nº›</a:t>
            </a:fld>
            <a:endParaRPr lang="es-ES" altLang="es-ES" dirty="0"/>
          </a:p>
        </p:txBody>
      </p:sp>
    </p:spTree>
    <p:extLst>
      <p:ext uri="{BB962C8B-B14F-4D97-AF65-F5344CB8AC3E}">
        <p14:creationId xmlns:p14="http://schemas.microsoft.com/office/powerpoint/2010/main" val="344609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9B776F8-09B4-4150-96DE-8D8BF76B015A}" type="datetimeFigureOut">
              <a:rPr lang="es-ES"/>
              <a:pPr>
                <a:defRPr/>
              </a:pPr>
              <a:t>09/02/2022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236E326F-8B52-4650-B8E8-C7462173D061}" type="slidenum">
              <a:rPr lang="es-ES" altLang="es-ES"/>
              <a:pPr>
                <a:defRPr/>
              </a:pPr>
              <a:t>‹Nº›</a:t>
            </a:fld>
            <a:endParaRPr lang="es-ES" altLang="es-ES" dirty="0"/>
          </a:p>
        </p:txBody>
      </p:sp>
    </p:spTree>
    <p:extLst>
      <p:ext uri="{BB962C8B-B14F-4D97-AF65-F5344CB8AC3E}">
        <p14:creationId xmlns:p14="http://schemas.microsoft.com/office/powerpoint/2010/main" val="164321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05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A7A7011-54EB-4638-82BF-16D6669B03BA}" type="datetimeFigureOut">
              <a:rPr lang="es-ES"/>
              <a:pPr>
                <a:defRPr/>
              </a:pPr>
              <a:t>09/02/2022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C5CAC7DA-8EC8-491E-92B9-BE5F7AD53CE8}" type="slidenum">
              <a:rPr lang="es-ES" altLang="es-ES"/>
              <a:pPr>
                <a:defRPr/>
              </a:pPr>
              <a:t>‹Nº›</a:t>
            </a:fld>
            <a:endParaRPr lang="es-ES" altLang="es-ES" dirty="0"/>
          </a:p>
        </p:txBody>
      </p:sp>
    </p:spTree>
    <p:extLst>
      <p:ext uri="{BB962C8B-B14F-4D97-AF65-F5344CB8AC3E}">
        <p14:creationId xmlns:p14="http://schemas.microsoft.com/office/powerpoint/2010/main" val="174121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733E83B-D60B-420F-ADCA-D5012D6E3DBA}" type="datetimeFigureOut">
              <a:rPr lang="es-ES"/>
              <a:pPr>
                <a:defRPr/>
              </a:pPr>
              <a:t>09/02/2022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A4CBF03-4DAE-4BD3-922D-DB68F6D5AFFF}" type="slidenum">
              <a:rPr lang="es-ES" altLang="es-ES"/>
              <a:pPr>
                <a:defRPr/>
              </a:pPr>
              <a:t>‹Nº›</a:t>
            </a:fld>
            <a:endParaRPr lang="es-ES" alt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0.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D:\2E Estudios Dropbox\Elena Govorova\Imágenes\Abstracta burbuja.jpg"/>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t="-23240" b="1"/>
          <a:stretch/>
        </p:blipFill>
        <p:spPr bwMode="auto">
          <a:xfrm rot="16200000">
            <a:off x="80628" y="-2205372"/>
            <a:ext cx="6858000" cy="11268744"/>
          </a:xfrm>
          <a:prstGeom prst="rect">
            <a:avLst/>
          </a:prstGeom>
          <a:noFill/>
          <a:ln>
            <a:noFill/>
          </a:ln>
          <a:extLst>
            <a:ext uri="{53640926-AAD7-44D8-BBD7-CCE9431645EC}">
              <a14:shadowObscured xmlns:a14="http://schemas.microsoft.com/office/drawing/2010/main"/>
            </a:ext>
          </a:extLst>
        </p:spPr>
      </p:pic>
      <p:sp>
        <p:nvSpPr>
          <p:cNvPr id="7" name="Rectángulo 6"/>
          <p:cNvSpPr/>
          <p:nvPr/>
        </p:nvSpPr>
        <p:spPr>
          <a:xfrm>
            <a:off x="0" y="0"/>
            <a:ext cx="9144000" cy="6858000"/>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p>
        </p:txBody>
      </p:sp>
      <p:sp>
        <p:nvSpPr>
          <p:cNvPr id="5" name="4 Elipse"/>
          <p:cNvSpPr/>
          <p:nvPr/>
        </p:nvSpPr>
        <p:spPr>
          <a:xfrm>
            <a:off x="0" y="1032567"/>
            <a:ext cx="3887788" cy="3889375"/>
          </a:xfrm>
          <a:prstGeom prst="ellipse">
            <a:avLst/>
          </a:prstGeom>
          <a:solidFill>
            <a:schemeClr val="accent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latin typeface="+mj-lt"/>
            </a:endParaRPr>
          </a:p>
        </p:txBody>
      </p:sp>
      <p:sp>
        <p:nvSpPr>
          <p:cNvPr id="9" name="2 Subtítulo"/>
          <p:cNvSpPr>
            <a:spLocks noGrp="1"/>
          </p:cNvSpPr>
          <p:nvPr>
            <p:ph type="subTitle" idx="1"/>
          </p:nvPr>
        </p:nvSpPr>
        <p:spPr>
          <a:xfrm>
            <a:off x="86432" y="1916832"/>
            <a:ext cx="3756099" cy="2304256"/>
          </a:xfrm>
        </p:spPr>
        <p:txBody>
          <a:bodyPr rtlCol="0">
            <a:normAutofit/>
          </a:bodyPr>
          <a:lstStyle/>
          <a:p>
            <a:pPr eaLnBrk="1" fontAlgn="auto" hangingPunct="1">
              <a:spcAft>
                <a:spcPts val="0"/>
              </a:spcAft>
              <a:defRPr/>
            </a:pPr>
            <a:r>
              <a:rPr lang="es-ES" sz="5400" b="1" dirty="0">
                <a:solidFill>
                  <a:schemeClr val="bg1">
                    <a:lumMod val="85000"/>
                  </a:schemeClr>
                </a:solidFill>
                <a:latin typeface="HelveticaNeueLT Std Lt Cn" pitchFamily="34" charset="0"/>
              </a:rPr>
              <a:t>PISA 2022</a:t>
            </a:r>
          </a:p>
          <a:p>
            <a:pPr eaLnBrk="1" fontAlgn="auto" hangingPunct="1">
              <a:spcAft>
                <a:spcPts val="0"/>
              </a:spcAft>
              <a:defRPr/>
            </a:pPr>
            <a:r>
              <a:rPr lang="es-ES" sz="3600" b="1" dirty="0">
                <a:solidFill>
                  <a:schemeClr val="bg1">
                    <a:lumMod val="85000"/>
                  </a:schemeClr>
                </a:solidFill>
                <a:latin typeface="HelveticaNeueLT Std Lt Cn" pitchFamily="34" charset="0"/>
              </a:rPr>
              <a:t>Competencia científica </a:t>
            </a:r>
          </a:p>
        </p:txBody>
      </p:sp>
      <p:sp>
        <p:nvSpPr>
          <p:cNvPr id="8" name="1 Título"/>
          <p:cNvSpPr txBox="1">
            <a:spLocks/>
          </p:cNvSpPr>
          <p:nvPr/>
        </p:nvSpPr>
        <p:spPr bwMode="auto">
          <a:xfrm>
            <a:off x="0" y="5819986"/>
            <a:ext cx="9144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ts val="2000"/>
              </a:lnSpc>
            </a:pPr>
            <a:r>
              <a:rPr lang="es-ES" altLang="es-ES" sz="2800" b="1" dirty="0" smtClean="0">
                <a:solidFill>
                  <a:schemeClr val="bg1"/>
                </a:solidFill>
              </a:rPr>
              <a:t/>
            </a:r>
            <a:br>
              <a:rPr lang="es-ES" altLang="es-ES" sz="2800" b="1" dirty="0" smtClean="0">
                <a:solidFill>
                  <a:schemeClr val="bg1"/>
                </a:solidFill>
              </a:rPr>
            </a:br>
            <a:r>
              <a:rPr lang="es-ES" altLang="es-ES" sz="2800" b="1" dirty="0" smtClean="0">
                <a:solidFill>
                  <a:schemeClr val="bg1"/>
                </a:solidFill>
              </a:rPr>
              <a:t>PARTE 1</a:t>
            </a:r>
            <a:br>
              <a:rPr lang="es-ES" altLang="es-ES" sz="2800" b="1" dirty="0" smtClean="0">
                <a:solidFill>
                  <a:schemeClr val="bg1"/>
                </a:solidFill>
              </a:rPr>
            </a:br>
            <a:r>
              <a:rPr lang="es-ES" altLang="es-ES" sz="2800" b="1" dirty="0" smtClean="0">
                <a:solidFill>
                  <a:schemeClr val="bg1"/>
                </a:solidFill>
              </a:rPr>
              <a:t/>
            </a:r>
            <a:br>
              <a:rPr lang="es-ES" altLang="es-ES" sz="2800" b="1" dirty="0" smtClean="0">
                <a:solidFill>
                  <a:schemeClr val="bg1"/>
                </a:solidFill>
              </a:rPr>
            </a:br>
            <a:r>
              <a:rPr lang="es-ES" altLang="es-ES" sz="2400" b="1" dirty="0" smtClean="0">
                <a:solidFill>
                  <a:schemeClr val="bg1"/>
                </a:solidFill>
              </a:rPr>
              <a:t>República Dominicana</a:t>
            </a:r>
            <a:endParaRPr lang="es-ES" altLang="es-ES"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4" name="Imagen 3"/>
          <p:cNvPicPr>
            <a:picLocks noChangeAspect="1"/>
          </p:cNvPicPr>
          <p:nvPr/>
        </p:nvPicPr>
        <p:blipFill>
          <a:blip r:embed="rId3"/>
          <a:stretch>
            <a:fillRect/>
          </a:stretch>
        </p:blipFill>
        <p:spPr>
          <a:xfrm>
            <a:off x="3625980" y="692696"/>
            <a:ext cx="5184576" cy="4831699"/>
          </a:xfrm>
          <a:prstGeom prst="rect">
            <a:avLst/>
          </a:prstGeom>
        </p:spPr>
      </p:pic>
      <p:pic>
        <p:nvPicPr>
          <p:cNvPr id="6" name="Imagen 5"/>
          <p:cNvPicPr>
            <a:picLocks noChangeAspect="1"/>
          </p:cNvPicPr>
          <p:nvPr/>
        </p:nvPicPr>
        <p:blipFill>
          <a:blip r:embed="rId4"/>
          <a:stretch>
            <a:fillRect/>
          </a:stretch>
        </p:blipFill>
        <p:spPr>
          <a:xfrm>
            <a:off x="476610" y="1317650"/>
            <a:ext cx="2842356" cy="2952328"/>
          </a:xfrm>
          <a:prstGeom prst="rect">
            <a:avLst/>
          </a:prstGeom>
        </p:spPr>
      </p:pic>
      <p:pic>
        <p:nvPicPr>
          <p:cNvPr id="8" name="Imagen 7"/>
          <p:cNvPicPr>
            <a:picLocks noChangeAspect="1"/>
          </p:cNvPicPr>
          <p:nvPr/>
        </p:nvPicPr>
        <p:blipFill>
          <a:blip r:embed="rId5"/>
          <a:stretch>
            <a:fillRect/>
          </a:stretch>
        </p:blipFill>
        <p:spPr>
          <a:xfrm>
            <a:off x="1115616" y="4558010"/>
            <a:ext cx="4168501" cy="1737511"/>
          </a:xfrm>
          <a:prstGeom prst="rect">
            <a:avLst/>
          </a:prstGeom>
          <a:ln>
            <a:noFill/>
          </a:ln>
          <a:effectLst>
            <a:outerShdw blurRad="292100" dist="139700" dir="2700000" algn="tl" rotWithShape="0">
              <a:srgbClr val="333333">
                <a:alpha val="65000"/>
              </a:srgbClr>
            </a:outerShdw>
          </a:effectLst>
        </p:spPr>
      </p:pic>
      <p:cxnSp>
        <p:nvCxnSpPr>
          <p:cNvPr id="10" name="Conector recto 9"/>
          <p:cNvCxnSpPr/>
          <p:nvPr/>
        </p:nvCxnSpPr>
        <p:spPr>
          <a:xfrm flipH="1">
            <a:off x="4788024" y="3429000"/>
            <a:ext cx="2376264" cy="1296144"/>
          </a:xfrm>
          <a:prstGeom prst="line">
            <a:avLst/>
          </a:prstGeom>
        </p:spPr>
        <p:style>
          <a:lnRef idx="3">
            <a:schemeClr val="dk1"/>
          </a:lnRef>
          <a:fillRef idx="0">
            <a:schemeClr val="dk1"/>
          </a:fillRef>
          <a:effectRef idx="2">
            <a:schemeClr val="dk1"/>
          </a:effectRef>
          <a:fontRef idx="minor">
            <a:schemeClr val="tx1"/>
          </a:fontRef>
        </p:style>
      </p:cxnSp>
      <p:sp>
        <p:nvSpPr>
          <p:cNvPr id="11" name="Rectángulo 10"/>
          <p:cNvSpPr/>
          <p:nvPr/>
        </p:nvSpPr>
        <p:spPr>
          <a:xfrm>
            <a:off x="378118" y="67527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CuadroTexto 11">
            <a:extLst>
              <a:ext uri="{FF2B5EF4-FFF2-40B4-BE49-F238E27FC236}">
                <a16:creationId xmlns:a16="http://schemas.microsoft.com/office/drawing/2014/main" id="{2E1678B0-A16D-4BA2-9C8B-AF5F9F3C8E92}"/>
              </a:ext>
            </a:extLst>
          </p:cNvPr>
          <p:cNvSpPr txBox="1"/>
          <p:nvPr/>
        </p:nvSpPr>
        <p:spPr>
          <a:xfrm>
            <a:off x="378118" y="683585"/>
            <a:ext cx="2232248" cy="430887"/>
          </a:xfrm>
          <a:prstGeom prst="rect">
            <a:avLst/>
          </a:prstGeom>
          <a:noFill/>
        </p:spPr>
        <p:txBody>
          <a:bodyPr wrap="square" rtlCol="0">
            <a:spAutoFit/>
          </a:bodyPr>
          <a:lstStyle/>
          <a:p>
            <a:pPr algn="just"/>
            <a:r>
              <a:rPr lang="es-ES" sz="1100" b="1" dirty="0"/>
              <a:t>Central eléctrica azul</a:t>
            </a:r>
          </a:p>
          <a:p>
            <a:pPr algn="just"/>
            <a:r>
              <a:rPr lang="es-ES" sz="1050" dirty="0">
                <a:solidFill>
                  <a:schemeClr val="tx1">
                    <a:lumMod val="65000"/>
                    <a:lumOff val="35000"/>
                  </a:schemeClr>
                </a:solidFill>
              </a:rPr>
              <a:t>Pregunta 1 / 2</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181606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Central eléctrica azul</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5334372"/>
              </p:ext>
            </p:extLst>
          </p:nvPr>
        </p:nvGraphicFramePr>
        <p:xfrm>
          <a:off x="3851920" y="1844824"/>
          <a:ext cx="4896544" cy="310896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atentamente el artículo, teniendo en cuenta la información que se proporciona.</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Ahora hay que examinar el dibujo del artículo.</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Trata</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de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confirmar</a:t>
                      </a:r>
                      <a:r>
                        <a:rPr lang="es-ES" sz="1200" kern="1200" dirty="0">
                          <a:solidFill>
                            <a:srgbClr val="000000"/>
                          </a:solidFill>
                          <a:latin typeface="Arial" panose="020B0604020202020204" pitchFamily="34" charset="0"/>
                          <a:ea typeface="+mn-ea"/>
                          <a:cs typeface="Arial" panose="020B0604020202020204" pitchFamily="34" charset="0"/>
                        </a:rPr>
                        <a:t> la información del artículo con la información que muestra el dibujo.</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Después, leer la pregunta. </a:t>
                      </a:r>
                      <a:r>
                        <a:rPr lang="es-ES" sz="1200" kern="1200" dirty="0">
                          <a:solidFill>
                            <a:schemeClr val="tx1"/>
                          </a:solidFill>
                          <a:latin typeface="Arial" panose="020B0604020202020204" pitchFamily="34" charset="0"/>
                          <a:ea typeface="+mn-ea"/>
                          <a:cs typeface="Arial" panose="020B0604020202020204" pitchFamily="34" charset="0"/>
                        </a:rPr>
                        <a:t>Tener</a:t>
                      </a:r>
                      <a:r>
                        <a:rPr lang="es-ES" sz="1200" kern="1200" dirty="0">
                          <a:solidFill>
                            <a:srgbClr val="000000"/>
                          </a:solidFill>
                          <a:latin typeface="Arial" panose="020B0604020202020204" pitchFamily="34" charset="0"/>
                          <a:ea typeface="+mn-ea"/>
                          <a:cs typeface="Arial" panose="020B0604020202020204" pitchFamily="34" charset="0"/>
                        </a:rPr>
                        <a:t> en cuenta que en este tipo de preguntas es posible que haya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más de una opción válida</a:t>
                      </a:r>
                      <a:r>
                        <a:rPr lang="es-ES" sz="1200" kern="1200" dirty="0">
                          <a:solidFill>
                            <a:srgbClr val="000000"/>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a:t>
                      </a:r>
                      <a:r>
                        <a:rPr lang="es-ES" sz="1200" kern="1200" dirty="0">
                          <a:solidFill>
                            <a:schemeClr val="tx1"/>
                          </a:solidFill>
                          <a:latin typeface="Arial" panose="020B0604020202020204" pitchFamily="34" charset="0"/>
                          <a:ea typeface="+mn-ea"/>
                          <a:cs typeface="Arial" panose="020B0604020202020204" pitchFamily="34" charset="0"/>
                        </a:rPr>
                        <a:t>las</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opciones.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Leer de nuevo la pregunta y comprobar </a:t>
                      </a:r>
                      <a:r>
                        <a:rPr lang="es-ES" sz="1200" kern="1200" dirty="0">
                          <a:solidFill>
                            <a:srgbClr val="000000"/>
                          </a:solidFill>
                          <a:latin typeface="Arial" panose="020B0604020202020204" pitchFamily="34" charset="0"/>
                          <a:ea typeface="+mn-ea"/>
                          <a:cs typeface="Arial" panose="020B0604020202020204" pitchFamily="34" charset="0"/>
                        </a:rPr>
                        <a:t>que </a:t>
                      </a:r>
                      <a:r>
                        <a:rPr lang="es-ES" sz="1200" kern="1200" dirty="0">
                          <a:solidFill>
                            <a:schemeClr val="tx1"/>
                          </a:solidFill>
                          <a:latin typeface="Arial" panose="020B0604020202020204" pitchFamily="34" charset="0"/>
                          <a:ea typeface="+mn-ea"/>
                          <a:cs typeface="Arial" panose="020B0604020202020204" pitchFamily="34" charset="0"/>
                        </a:rPr>
                        <a:t>las</a:t>
                      </a:r>
                      <a:r>
                        <a:rPr lang="es-ES" sz="1200" kern="1200" dirty="0">
                          <a:solidFill>
                            <a:srgbClr val="000000"/>
                          </a:solidFill>
                          <a:latin typeface="Arial" panose="020B0604020202020204" pitchFamily="34" charset="0"/>
                          <a:ea typeface="+mn-ea"/>
                          <a:cs typeface="Arial" panose="020B0604020202020204" pitchFamily="34" charset="0"/>
                        </a:rPr>
                        <a:t> opciones escogidas dan respuesta a la pregunta planteada.</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Evaluar y diseñar un estudio científico</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El estudiante selecciona la Zona 2 y la Zona 4. </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1/2</a:t>
            </a:r>
          </a:p>
        </p:txBody>
      </p:sp>
    </p:spTree>
    <p:extLst>
      <p:ext uri="{BB962C8B-B14F-4D97-AF65-F5344CB8AC3E}">
        <p14:creationId xmlns:p14="http://schemas.microsoft.com/office/powerpoint/2010/main" val="37543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4" name="Imagen 3"/>
          <p:cNvPicPr>
            <a:picLocks noChangeAspect="1"/>
          </p:cNvPicPr>
          <p:nvPr/>
        </p:nvPicPr>
        <p:blipFill>
          <a:blip r:embed="rId3"/>
          <a:stretch>
            <a:fillRect/>
          </a:stretch>
        </p:blipFill>
        <p:spPr>
          <a:xfrm>
            <a:off x="3625980" y="692696"/>
            <a:ext cx="5184576" cy="4831699"/>
          </a:xfrm>
          <a:prstGeom prst="rect">
            <a:avLst/>
          </a:prstGeom>
        </p:spPr>
      </p:pic>
      <p:pic>
        <p:nvPicPr>
          <p:cNvPr id="9" name="Imagen 8"/>
          <p:cNvPicPr>
            <a:picLocks noChangeAspect="1"/>
          </p:cNvPicPr>
          <p:nvPr/>
        </p:nvPicPr>
        <p:blipFill>
          <a:blip r:embed="rId4"/>
          <a:stretch>
            <a:fillRect/>
          </a:stretch>
        </p:blipFill>
        <p:spPr>
          <a:xfrm>
            <a:off x="414270" y="1261092"/>
            <a:ext cx="2922341" cy="2167908"/>
          </a:xfrm>
          <a:prstGeom prst="rect">
            <a:avLst/>
          </a:prstGeom>
        </p:spPr>
      </p:pic>
      <p:sp>
        <p:nvSpPr>
          <p:cNvPr id="12" name="Rectángulo 11"/>
          <p:cNvSpPr/>
          <p:nvPr/>
        </p:nvSpPr>
        <p:spPr>
          <a:xfrm>
            <a:off x="323528" y="548680"/>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CuadroTexto 12">
            <a:extLst>
              <a:ext uri="{FF2B5EF4-FFF2-40B4-BE49-F238E27FC236}">
                <a16:creationId xmlns:a16="http://schemas.microsoft.com/office/drawing/2014/main" id="{2E1678B0-A16D-4BA2-9C8B-AF5F9F3C8E92}"/>
              </a:ext>
            </a:extLst>
          </p:cNvPr>
          <p:cNvSpPr txBox="1"/>
          <p:nvPr/>
        </p:nvSpPr>
        <p:spPr>
          <a:xfrm>
            <a:off x="323528" y="556987"/>
            <a:ext cx="2232248" cy="430887"/>
          </a:xfrm>
          <a:prstGeom prst="rect">
            <a:avLst/>
          </a:prstGeom>
          <a:noFill/>
        </p:spPr>
        <p:txBody>
          <a:bodyPr wrap="square" rtlCol="0">
            <a:spAutoFit/>
          </a:bodyPr>
          <a:lstStyle/>
          <a:p>
            <a:pPr algn="just"/>
            <a:r>
              <a:rPr lang="es-ES" sz="1100" b="1" dirty="0"/>
              <a:t>Central eléctrica azul</a:t>
            </a:r>
          </a:p>
          <a:p>
            <a:pPr algn="just"/>
            <a:r>
              <a:rPr lang="es-ES" sz="1050" dirty="0">
                <a:solidFill>
                  <a:schemeClr val="tx1">
                    <a:lumMod val="65000"/>
                    <a:lumOff val="35000"/>
                  </a:schemeClr>
                </a:solidFill>
              </a:rPr>
              <a:t>Pregunta 2 / 2</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232268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Central eléctrica azul</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522151076"/>
              </p:ext>
            </p:extLst>
          </p:nvPr>
        </p:nvGraphicFramePr>
        <p:xfrm>
          <a:off x="3851920" y="1844824"/>
          <a:ext cx="4896544" cy="43891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el tipo de pregunta. </a:t>
                      </a:r>
                      <a:r>
                        <a:rPr lang="es-ES" sz="1200" kern="1200" dirty="0">
                          <a:solidFill>
                            <a:schemeClr val="tx1"/>
                          </a:solidFill>
                          <a:latin typeface="Arial" panose="020B0604020202020204" pitchFamily="34" charset="0"/>
                          <a:ea typeface="+mn-ea"/>
                          <a:cs typeface="Arial" panose="020B0604020202020204" pitchFamily="34" charset="0"/>
                        </a:rPr>
                        <a:t>En este caso puedes ver un espacio amplio donde introducir tu respuesta. Esto significa que tendrás que dar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una respuesta elaborada </a:t>
                      </a:r>
                      <a:r>
                        <a:rPr lang="es-ES" sz="1200" kern="1200" dirty="0">
                          <a:solidFill>
                            <a:schemeClr val="tx1"/>
                          </a:solidFill>
                          <a:latin typeface="Arial" panose="020B0604020202020204" pitchFamily="34" charset="0"/>
                          <a:ea typeface="+mn-ea"/>
                          <a:cs typeface="Arial" panose="020B0604020202020204" pitchFamily="34" charset="0"/>
                        </a:rPr>
                        <a:t>que explique tu razonamiento. No servirá </a:t>
                      </a:r>
                      <a:r>
                        <a:rPr lang="es-ES" sz="1200" kern="1200" dirty="0">
                          <a:solidFill>
                            <a:srgbClr val="000000"/>
                          </a:solidFill>
                          <a:latin typeface="Arial" panose="020B0604020202020204" pitchFamily="34" charset="0"/>
                          <a:ea typeface="+mn-ea"/>
                          <a:cs typeface="Arial" panose="020B0604020202020204" pitchFamily="34" charset="0"/>
                        </a:rPr>
                        <a:t>una respuesta de pocas palabras.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que aparece justo antes de la pregunta. Ahora,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algunos conceptos clave</a:t>
                      </a:r>
                      <a:r>
                        <a:rPr lang="es-ES" sz="1200" kern="1200" dirty="0">
                          <a:solidFill>
                            <a:srgbClr val="000000"/>
                          </a:solidFill>
                          <a:latin typeface="Arial" panose="020B0604020202020204" pitchFamily="34" charset="0"/>
                          <a:ea typeface="+mn-ea"/>
                          <a:cs typeface="Arial" panose="020B0604020202020204" pitchFamily="34" charset="0"/>
                        </a:rPr>
                        <a:t>, por ejemplo “</a:t>
                      </a:r>
                      <a:r>
                        <a:rPr lang="es-ES" sz="1200" i="1" kern="1200" dirty="0">
                          <a:solidFill>
                            <a:srgbClr val="000000"/>
                          </a:solidFill>
                          <a:latin typeface="Arial" panose="020B0604020202020204" pitchFamily="34" charset="0"/>
                          <a:ea typeface="+mn-ea"/>
                          <a:cs typeface="Arial" panose="020B0604020202020204" pitchFamily="34" charset="0"/>
                        </a:rPr>
                        <a:t>energía</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i="1" kern="1200" dirty="0">
                          <a:solidFill>
                            <a:srgbClr val="000000"/>
                          </a:solidFill>
                          <a:latin typeface="Arial" panose="020B0604020202020204" pitchFamily="34" charset="0"/>
                          <a:ea typeface="+mn-ea"/>
                          <a:cs typeface="Arial" panose="020B0604020202020204" pitchFamily="34" charset="0"/>
                        </a:rPr>
                        <a:t>combustibles fósiles</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i="1" kern="1200" dirty="0">
                          <a:solidFill>
                            <a:srgbClr val="000000"/>
                          </a:solidFill>
                          <a:latin typeface="Arial" panose="020B0604020202020204" pitchFamily="34" charset="0"/>
                          <a:ea typeface="+mn-ea"/>
                          <a:cs typeface="Arial" panose="020B0604020202020204" pitchFamily="34" charset="0"/>
                        </a:rPr>
                        <a:t>medio ambiente</a:t>
                      </a:r>
                      <a:r>
                        <a:rPr lang="es-ES" sz="1200" kern="1200" dirty="0">
                          <a:solidFill>
                            <a:srgbClr val="000000"/>
                          </a:solidFill>
                          <a:latin typeface="Arial" panose="020B0604020202020204" pitchFamily="34" charset="0"/>
                          <a:ea typeface="+mn-ea"/>
                          <a:cs typeface="Arial" panose="020B0604020202020204" pitchFamily="34" charset="0"/>
                        </a:rPr>
                        <a:t>”. </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Con esta información, ¿cuál es probablemente el tema general por el que te están preguntando? ¿Cuáles son los motivos por los que las energías renovables son más respetuosas con el medio ambiente?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Puedes empezar tu respuesta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parafraseando la pregunta</a:t>
                      </a:r>
                      <a:r>
                        <a:rPr lang="es-ES" sz="1200" kern="1200" dirty="0">
                          <a:solidFill>
                            <a:srgbClr val="000000"/>
                          </a:solidFill>
                          <a:latin typeface="Arial" panose="020B0604020202020204" pitchFamily="34" charset="0"/>
                          <a:ea typeface="+mn-ea"/>
                          <a:cs typeface="Arial" panose="020B0604020202020204" pitchFamily="34" charset="0"/>
                        </a:rPr>
                        <a:t>. Por ejemplo: “</a:t>
                      </a:r>
                      <a:r>
                        <a:rPr lang="es-ES" sz="1200" i="1" kern="1200" dirty="0">
                          <a:solidFill>
                            <a:srgbClr val="000000"/>
                          </a:solidFill>
                          <a:latin typeface="Arial" panose="020B0604020202020204" pitchFamily="34" charset="0"/>
                          <a:ea typeface="+mn-ea"/>
                          <a:cs typeface="Arial" panose="020B0604020202020204" pitchFamily="34" charset="0"/>
                        </a:rPr>
                        <a:t>El motivo por el que la nueva central eléctrica se considera más respetuosa con el medio ambiente es porque…</a:t>
                      </a:r>
                      <a:r>
                        <a:rPr lang="es-ES" sz="1200" kern="1200" dirty="0">
                          <a:solidFill>
                            <a:srgbClr val="000000"/>
                          </a:solidFill>
                          <a:latin typeface="Arial" panose="020B0604020202020204" pitchFamily="34" charset="0"/>
                          <a:ea typeface="+mn-ea"/>
                          <a:cs typeface="Arial" panose="020B0604020202020204" pitchFamily="34" charset="0"/>
                        </a:rPr>
                        <a:t>.” . Y aplicar tus conocimientos sobre</a:t>
                      </a:r>
                      <a:r>
                        <a:rPr lang="es-ES" sz="1200" kern="1200" baseline="0" dirty="0">
                          <a:solidFill>
                            <a:srgbClr val="000000"/>
                          </a:solidFill>
                          <a:latin typeface="Arial" panose="020B0604020202020204" pitchFamily="34" charset="0"/>
                          <a:ea typeface="+mn-ea"/>
                          <a:cs typeface="Arial" panose="020B0604020202020204" pitchFamily="34" charset="0"/>
                        </a:rPr>
                        <a:t> la temática del medio ambiente. </a:t>
                      </a:r>
                      <a:endParaRPr lang="es-ES" sz="1200" kern="1200" dirty="0">
                        <a:solidFill>
                          <a:srgbClr val="000000"/>
                        </a:solidFill>
                        <a:latin typeface="Arial" panose="020B0604020202020204" pitchFamily="34" charset="0"/>
                        <a:ea typeface="+mn-ea"/>
                        <a:cs typeface="Arial" panose="020B0604020202020204" pitchFamily="34" charset="0"/>
                      </a:endParaRP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Explicar fenómenos científicamente. </a:t>
            </a:r>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2160240" cy="1152128"/>
          </a:xfrm>
        </p:spPr>
        <p:txBody>
          <a:bodyPr/>
          <a:lstStyle/>
          <a:p>
            <a:r>
              <a:rPr lang="es-ES" altLang="ru-RU" sz="1300" dirty="0"/>
              <a:t>El estudiante ofrece u</a:t>
            </a:r>
            <a:r>
              <a:rPr lang="es-ES" altLang="ru-RU" sz="1300" i="1" kern="1200" dirty="0"/>
              <a:t>na explicación que señale que las centrales que queman combustibles fósiles</a:t>
            </a:r>
          </a:p>
          <a:p>
            <a:r>
              <a:rPr lang="es-ES" altLang="ru-RU" sz="1300" i="1" kern="1200" dirty="0">
                <a:solidFill>
                  <a:schemeClr val="tx1"/>
                </a:solidFill>
              </a:rPr>
              <a:t>dañan más al medio ambiente que la nueva central, o señala una característica de la nueva central que muestre un daño medio-ambiental menor. </a:t>
            </a:r>
            <a:endParaRPr lang="es-ES" sz="13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2/2</a:t>
            </a:r>
          </a:p>
        </p:txBody>
      </p:sp>
    </p:spTree>
    <p:extLst>
      <p:ext uri="{BB962C8B-B14F-4D97-AF65-F5344CB8AC3E}">
        <p14:creationId xmlns:p14="http://schemas.microsoft.com/office/powerpoint/2010/main" val="59872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116632"/>
            <a:ext cx="1296144" cy="288032"/>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8" name="Imagen 7">
            <a:extLst>
              <a:ext uri="{FF2B5EF4-FFF2-40B4-BE49-F238E27FC236}">
                <a16:creationId xmlns:a16="http://schemas.microsoft.com/office/drawing/2014/main" id="{7633AF8F-F39F-4AD3-8C34-82C0F5350071}"/>
              </a:ext>
            </a:extLst>
          </p:cNvPr>
          <p:cNvPicPr>
            <a:picLocks noChangeAspect="1"/>
          </p:cNvPicPr>
          <p:nvPr/>
        </p:nvPicPr>
        <p:blipFill rotWithShape="1">
          <a:blip r:embed="rId3"/>
          <a:srcRect t="914" b="2003"/>
          <a:stretch/>
        </p:blipFill>
        <p:spPr>
          <a:xfrm>
            <a:off x="251520" y="476672"/>
            <a:ext cx="8673514" cy="5472608"/>
          </a:xfrm>
          <a:prstGeom prst="rect">
            <a:avLst/>
          </a:prstGeom>
        </p:spPr>
      </p:pic>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4"/>
          <a:srcRect l="15350" t="14536" b="2857"/>
          <a:stretch/>
        </p:blipFill>
        <p:spPr>
          <a:xfrm>
            <a:off x="1547664" y="60011"/>
            <a:ext cx="7416824" cy="344653"/>
          </a:xfrm>
          <a:prstGeom prst="rect">
            <a:avLst/>
          </a:prstGeom>
        </p:spPr>
      </p:pic>
      <p:sp>
        <p:nvSpPr>
          <p:cNvPr id="4" name="Rectángulo 3">
            <a:extLst>
              <a:ext uri="{FF2B5EF4-FFF2-40B4-BE49-F238E27FC236}">
                <a16:creationId xmlns:a16="http://schemas.microsoft.com/office/drawing/2014/main" id="{5DA89362-0D74-4F3D-A74B-F4182718A9E5}"/>
              </a:ext>
            </a:extLst>
          </p:cNvPr>
          <p:cNvSpPr/>
          <p:nvPr/>
        </p:nvSpPr>
        <p:spPr>
          <a:xfrm>
            <a:off x="1331640" y="2132856"/>
            <a:ext cx="6624736"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dirty="0">
                <a:solidFill>
                  <a:schemeClr val="tx1"/>
                </a:solidFill>
                <a:latin typeface="Arial" panose="020B0604020202020204" pitchFamily="34" charset="0"/>
                <a:cs typeface="Arial" panose="020B0604020202020204" pitchFamily="34" charset="0"/>
              </a:rPr>
              <a:t>El aumento de la demanda de productos pesqueros supone una carga cada vez mayor para las poblaciones de peces salvajes. Para reducir esta carga, se está investigando cómo criar peces en estanques de manera sostenible.</a:t>
            </a:r>
          </a:p>
          <a:p>
            <a:endParaRPr lang="es-ES" sz="1050" dirty="0">
              <a:solidFill>
                <a:schemeClr val="tx1"/>
              </a:solidFill>
              <a:latin typeface="Arial" panose="020B0604020202020204" pitchFamily="34" charset="0"/>
              <a:cs typeface="Arial" panose="020B0604020202020204" pitchFamily="34" charset="0"/>
            </a:endParaRPr>
          </a:p>
          <a:p>
            <a:r>
              <a:rPr lang="es-ES" sz="1050" dirty="0">
                <a:solidFill>
                  <a:schemeClr val="tx1"/>
                </a:solidFill>
                <a:latin typeface="Arial" panose="020B0604020202020204" pitchFamily="34" charset="0"/>
                <a:cs typeface="Arial" panose="020B0604020202020204" pitchFamily="34" charset="0"/>
              </a:rPr>
              <a:t>Dos de los retos que supone la creación de un estanque sostenible son: (1) alimentar a los peces y (2) mantener la calidad del agua. Los peces de estanque requieren grandes cantidades de alimento. Un estanque sostenible produce el alimento necesario para alimentar a sus peces. En el estanque, los desechos que generan los peces pueden acumularse hasta niveles peligrosos para ellos. En un estanque sostenible, hay un flujo constante de agua del mar. Los desechos y el exceso de nutrientes (el alimento que las algas y las plantas necesitan para crecer) se eliminan del agua antes de devolverla al mar.</a:t>
            </a:r>
          </a:p>
        </p:txBody>
      </p:sp>
    </p:spTree>
    <p:extLst>
      <p:ext uri="{BB962C8B-B14F-4D97-AF65-F5344CB8AC3E}">
        <p14:creationId xmlns:p14="http://schemas.microsoft.com/office/powerpoint/2010/main" val="250450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360039"/>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6" name="Imagen 5">
            <a:extLst>
              <a:ext uri="{FF2B5EF4-FFF2-40B4-BE49-F238E27FC236}">
                <a16:creationId xmlns:a16="http://schemas.microsoft.com/office/drawing/2014/main" id="{2622FB41-246F-414B-8EAC-81B2E19EC934}"/>
              </a:ext>
            </a:extLst>
          </p:cNvPr>
          <p:cNvPicPr>
            <a:picLocks noChangeAspect="1"/>
          </p:cNvPicPr>
          <p:nvPr/>
        </p:nvPicPr>
        <p:blipFill>
          <a:blip r:embed="rId3"/>
          <a:stretch>
            <a:fillRect/>
          </a:stretch>
        </p:blipFill>
        <p:spPr>
          <a:xfrm>
            <a:off x="179512" y="476672"/>
            <a:ext cx="8856984" cy="6148701"/>
          </a:xfrm>
          <a:prstGeom prst="rect">
            <a:avLst/>
          </a:prstGeom>
        </p:spPr>
      </p:pic>
      <p:sp>
        <p:nvSpPr>
          <p:cNvPr id="8" name="Rectángulo 7"/>
          <p:cNvSpPr/>
          <p:nvPr/>
        </p:nvSpPr>
        <p:spPr>
          <a:xfrm>
            <a:off x="393732" y="692696"/>
            <a:ext cx="8426740"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CuadroTexto 12">
            <a:extLst>
              <a:ext uri="{FF2B5EF4-FFF2-40B4-BE49-F238E27FC236}">
                <a16:creationId xmlns:a16="http://schemas.microsoft.com/office/drawing/2014/main" id="{2E1678B0-A16D-4BA2-9C8B-AF5F9F3C8E92}"/>
              </a:ext>
            </a:extLst>
          </p:cNvPr>
          <p:cNvSpPr txBox="1"/>
          <p:nvPr/>
        </p:nvSpPr>
        <p:spPr>
          <a:xfrm>
            <a:off x="393732" y="692696"/>
            <a:ext cx="2232248" cy="430887"/>
          </a:xfrm>
          <a:prstGeom prst="rect">
            <a:avLst/>
          </a:prstGeom>
          <a:noFill/>
        </p:spPr>
        <p:txBody>
          <a:bodyPr wrap="square" rtlCol="0">
            <a:spAutoFit/>
          </a:bodyPr>
          <a:lstStyle/>
          <a:p>
            <a:pPr algn="just"/>
            <a:r>
              <a:rPr lang="es-ES" sz="1100" b="1" dirty="0"/>
              <a:t>Piscicultura sostenible</a:t>
            </a:r>
          </a:p>
          <a:p>
            <a:pPr algn="just"/>
            <a:r>
              <a:rPr lang="es-ES" sz="1050" dirty="0">
                <a:solidFill>
                  <a:schemeClr val="tx1">
                    <a:lumMod val="65000"/>
                    <a:lumOff val="35000"/>
                  </a:schemeClr>
                </a:solidFill>
              </a:rPr>
              <a:t>Pregunta 1 / 2</a:t>
            </a:r>
            <a:endParaRPr lang="en-GB" sz="1050" dirty="0">
              <a:solidFill>
                <a:schemeClr val="tx1">
                  <a:lumMod val="65000"/>
                  <a:lumOff val="35000"/>
                </a:schemeClr>
              </a:solidFill>
            </a:endParaRPr>
          </a:p>
        </p:txBody>
      </p:sp>
      <p:sp>
        <p:nvSpPr>
          <p:cNvPr id="10" name="Rectángulo 9">
            <a:extLst>
              <a:ext uri="{FF2B5EF4-FFF2-40B4-BE49-F238E27FC236}">
                <a16:creationId xmlns:a16="http://schemas.microsoft.com/office/drawing/2014/main" id="{2EB57AE9-5230-4401-AE43-7E2020277B0B}"/>
              </a:ext>
            </a:extLst>
          </p:cNvPr>
          <p:cNvSpPr/>
          <p:nvPr/>
        </p:nvSpPr>
        <p:spPr>
          <a:xfrm>
            <a:off x="611560" y="3140968"/>
            <a:ext cx="338437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latin typeface="Arial" panose="020B0604020202020204" pitchFamily="34" charset="0"/>
                <a:cs typeface="Arial" panose="020B0604020202020204" pitchFamily="34" charset="0"/>
              </a:rPr>
              <a:t>En el estanque también se utilizan los siguientes organismos:</a:t>
            </a:r>
          </a:p>
        </p:txBody>
      </p:sp>
      <p:sp>
        <p:nvSpPr>
          <p:cNvPr id="11" name="Rectángulo 10">
            <a:extLst>
              <a:ext uri="{FF2B5EF4-FFF2-40B4-BE49-F238E27FC236}">
                <a16:creationId xmlns:a16="http://schemas.microsoft.com/office/drawing/2014/main" id="{1F3409F7-C925-430C-836F-3132A17268F3}"/>
              </a:ext>
            </a:extLst>
          </p:cNvPr>
          <p:cNvSpPr/>
          <p:nvPr/>
        </p:nvSpPr>
        <p:spPr>
          <a:xfrm>
            <a:off x="6444208" y="1628800"/>
            <a:ext cx="122413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50" dirty="0">
                <a:solidFill>
                  <a:schemeClr val="tx1"/>
                </a:solidFill>
                <a:latin typeface="Arial" panose="020B0604020202020204" pitchFamily="34" charset="0"/>
                <a:cs typeface="Arial" panose="020B0604020202020204" pitchFamily="34" charset="0"/>
              </a:rPr>
              <a:t>El agua entra en el estanque desde el mar.</a:t>
            </a:r>
          </a:p>
        </p:txBody>
      </p:sp>
      <p:sp>
        <p:nvSpPr>
          <p:cNvPr id="15" name="Rectángulo 14">
            <a:extLst>
              <a:ext uri="{FF2B5EF4-FFF2-40B4-BE49-F238E27FC236}">
                <a16:creationId xmlns:a16="http://schemas.microsoft.com/office/drawing/2014/main" id="{DEA0AA9B-1A28-4EFE-97C2-2A4BFA3745A1}"/>
              </a:ext>
            </a:extLst>
          </p:cNvPr>
          <p:cNvSpPr/>
          <p:nvPr/>
        </p:nvSpPr>
        <p:spPr>
          <a:xfrm>
            <a:off x="4139952" y="4581128"/>
            <a:ext cx="4248472" cy="36004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BC05B5DF-8B7E-497A-BCC1-F1DFC18932E2}"/>
              </a:ext>
            </a:extLst>
          </p:cNvPr>
          <p:cNvPicPr>
            <a:picLocks noChangeAspect="1"/>
          </p:cNvPicPr>
          <p:nvPr/>
        </p:nvPicPr>
        <p:blipFill>
          <a:blip r:embed="rId4"/>
          <a:stretch>
            <a:fillRect/>
          </a:stretch>
        </p:blipFill>
        <p:spPr>
          <a:xfrm>
            <a:off x="4211959" y="4653136"/>
            <a:ext cx="439497" cy="216024"/>
          </a:xfrm>
          <a:prstGeom prst="rect">
            <a:avLst/>
          </a:prstGeom>
        </p:spPr>
      </p:pic>
      <p:sp>
        <p:nvSpPr>
          <p:cNvPr id="12" name="Rectángulo 11">
            <a:extLst>
              <a:ext uri="{FF2B5EF4-FFF2-40B4-BE49-F238E27FC236}">
                <a16:creationId xmlns:a16="http://schemas.microsoft.com/office/drawing/2014/main" id="{5AE6364A-6ACB-452A-BF28-92FBE7E8D36F}"/>
              </a:ext>
            </a:extLst>
          </p:cNvPr>
          <p:cNvSpPr/>
          <p:nvPr/>
        </p:nvSpPr>
        <p:spPr>
          <a:xfrm>
            <a:off x="4571999" y="4653136"/>
            <a:ext cx="3442727"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s-ES" sz="700" dirty="0">
                <a:solidFill>
                  <a:schemeClr val="tx1"/>
                </a:solidFill>
                <a:latin typeface="Arial" panose="020B0604020202020204" pitchFamily="34" charset="0"/>
                <a:cs typeface="Arial" panose="020B0604020202020204" pitchFamily="34" charset="0"/>
              </a:rPr>
              <a:t>Filtros que permiten que solo las microalgas se muevan por el estanque con el flujo de agua.</a:t>
            </a:r>
          </a:p>
        </p:txBody>
      </p:sp>
      <p:sp>
        <p:nvSpPr>
          <p:cNvPr id="17" name="Rectángulo 16">
            <a:extLst>
              <a:ext uri="{FF2B5EF4-FFF2-40B4-BE49-F238E27FC236}">
                <a16:creationId xmlns:a16="http://schemas.microsoft.com/office/drawing/2014/main" id="{44BB821E-7029-403F-B468-0FB7DA74274F}"/>
              </a:ext>
            </a:extLst>
          </p:cNvPr>
          <p:cNvSpPr/>
          <p:nvPr/>
        </p:nvSpPr>
        <p:spPr>
          <a:xfrm>
            <a:off x="2483768" y="1700808"/>
            <a:ext cx="864096"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900" dirty="0">
                <a:solidFill>
                  <a:schemeClr val="tx1"/>
                </a:solidFill>
                <a:latin typeface="Arial" panose="020B0604020202020204" pitchFamily="34" charset="0"/>
                <a:cs typeface="Arial" panose="020B0604020202020204" pitchFamily="34" charset="0"/>
              </a:rPr>
              <a:t>un estanque</a:t>
            </a:r>
          </a:p>
        </p:txBody>
      </p:sp>
    </p:spTree>
    <p:extLst>
      <p:ext uri="{BB962C8B-B14F-4D97-AF65-F5344CB8AC3E}">
        <p14:creationId xmlns:p14="http://schemas.microsoft.com/office/powerpoint/2010/main" val="405367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Piscicultura sostenible</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441336257"/>
              </p:ext>
            </p:extLst>
          </p:nvPr>
        </p:nvGraphicFramePr>
        <p:xfrm>
          <a:off x="3851920" y="1844824"/>
          <a:ext cx="4896544" cy="431292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a:t>
                      </a:r>
                      <a:r>
                        <a:rPr lang="es-ES" sz="1200" kern="1200" dirty="0">
                          <a:solidFill>
                            <a:schemeClr val="tx1"/>
                          </a:solidFill>
                          <a:latin typeface="Arial" panose="020B0604020202020204" pitchFamily="34" charset="0"/>
                          <a:ea typeface="+mn-ea"/>
                          <a:cs typeface="Arial" panose="020B0604020202020204" pitchFamily="34" charset="0"/>
                        </a:rPr>
                        <a:t>y leer </a:t>
                      </a:r>
                      <a:r>
                        <a:rPr lang="es-ES" sz="1200" kern="1200" dirty="0">
                          <a:solidFill>
                            <a:srgbClr val="000000"/>
                          </a:solidFill>
                          <a:latin typeface="Arial" panose="020B0604020202020204" pitchFamily="34" charset="0"/>
                          <a:ea typeface="+mn-ea"/>
                          <a:cs typeface="Arial" panose="020B0604020202020204" pitchFamily="34" charset="0"/>
                        </a:rPr>
                        <a:t>todos los textos con atención. Los elementos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gráficos y los esquemas </a:t>
                      </a:r>
                      <a:r>
                        <a:rPr lang="es-ES" sz="1200" kern="1200" dirty="0">
                          <a:solidFill>
                            <a:srgbClr val="000000"/>
                          </a:solidFill>
                          <a:latin typeface="Arial" panose="020B0604020202020204" pitchFamily="34" charset="0"/>
                          <a:ea typeface="+mn-ea"/>
                          <a:cs typeface="Arial" panose="020B0604020202020204" pitchFamily="34" charset="0"/>
                        </a:rPr>
                        <a:t>suelen aportar información clave, </a:t>
                      </a:r>
                      <a:r>
                        <a:rPr lang="es-ES" sz="1200" kern="1200" dirty="0">
                          <a:solidFill>
                            <a:schemeClr val="tx1"/>
                          </a:solidFill>
                          <a:latin typeface="Arial" panose="020B0604020202020204" pitchFamily="34" charset="0"/>
                          <a:ea typeface="+mn-ea"/>
                          <a:cs typeface="Arial" panose="020B0604020202020204" pitchFamily="34" charset="0"/>
                        </a:rPr>
                        <a:t>no te olvides de leerlos.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el tipo de pregunta. ¿tienes que dar una respuesta? ¿o tienes que hacer algo con los elementos? En este caso de trata de un ítem interactivo, en el que tienes que mover de un sitio a otro algunos elementos. No olvides hacerlo.</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claramente lo que te pide la pregunta</a:t>
                      </a:r>
                      <a:r>
                        <a:rPr lang="es-ES" sz="1200" kern="1200" dirty="0">
                          <a:solidFill>
                            <a:srgbClr val="000000"/>
                          </a:solidFill>
                          <a:latin typeface="Arial" panose="020B0604020202020204" pitchFamily="34" charset="0"/>
                          <a:ea typeface="+mn-ea"/>
                          <a:cs typeface="Arial" panose="020B0604020202020204" pitchFamily="34" charset="0"/>
                        </a:rPr>
                        <a:t>: “</a:t>
                      </a:r>
                      <a:r>
                        <a:rPr lang="es-ES" sz="1200" i="1" kern="1200" dirty="0">
                          <a:solidFill>
                            <a:srgbClr val="000000"/>
                          </a:solidFill>
                          <a:latin typeface="Arial" panose="020B0604020202020204" pitchFamily="34" charset="0"/>
                          <a:ea typeface="+mn-ea"/>
                          <a:cs typeface="Arial" panose="020B0604020202020204" pitchFamily="34" charset="0"/>
                        </a:rPr>
                        <a:t>Arrastra y suelta cada organismo…</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rgbClr val="000000"/>
                          </a:solidFill>
                          <a:latin typeface="Arial" panose="020B0604020202020204" pitchFamily="34" charset="0"/>
                          <a:ea typeface="+mn-ea"/>
                          <a:cs typeface="Arial" panose="020B0604020202020204" pitchFamily="34" charset="0"/>
                        </a:rPr>
                        <a:t>En esta pregunta se espera que los estudiantes comprendan un sistema y el papel de diversos organismos dentro de ese sistema. Para contestar correctamente, los estudiantes deben entender el objetivo del estanque, el propósito de sus tres tanques y qué organismo desempeñará mejor cada función.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Pulsar y arrastrar los elementos hasta sus posiciones.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Comprobar de nuevo </a:t>
                      </a:r>
                      <a:r>
                        <a:rPr lang="es-ES" sz="1200" kern="1200" dirty="0">
                          <a:solidFill>
                            <a:srgbClr val="000000"/>
                          </a:solidFill>
                          <a:latin typeface="Arial" panose="020B0604020202020204" pitchFamily="34" charset="0"/>
                          <a:ea typeface="+mn-ea"/>
                          <a:cs typeface="Arial" panose="020B0604020202020204" pitchFamily="34" charset="0"/>
                        </a:rPr>
                        <a:t>que tu respuesta contesta correctamente a la pregunta.</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El estudiante arrastra «lombrices» y «lenguado común» hacia el tanque 2 (abajo a la derecha) y arrastra «pastos marinos» y «moluscos» hacia el tanque 3 (izquierda).</a:t>
            </a:r>
          </a:p>
          <a:p>
            <a:r>
              <a:rPr lang="es-ES" altLang="ru-RU" sz="1400" i="1" kern="1200" dirty="0">
                <a:solidFill>
                  <a:schemeClr val="tx1"/>
                </a:solidFill>
              </a:rPr>
              <a:t> </a:t>
            </a:r>
          </a:p>
          <a:p>
            <a:r>
              <a:rPr lang="es-ES" altLang="ru-RU" sz="1400" i="1" kern="1200" dirty="0">
                <a:solidFill>
                  <a:schemeClr val="tx1"/>
                </a:solidFill>
              </a:rPr>
              <a:t> </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1/2</a:t>
            </a:r>
          </a:p>
        </p:txBody>
      </p:sp>
    </p:spTree>
    <p:extLst>
      <p:ext uri="{BB962C8B-B14F-4D97-AF65-F5344CB8AC3E}">
        <p14:creationId xmlns:p14="http://schemas.microsoft.com/office/powerpoint/2010/main" val="12037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3A1884C0-6CF5-42CE-A908-69723DC237EC}"/>
              </a:ext>
            </a:extLst>
          </p:cNvPr>
          <p:cNvPicPr>
            <a:picLocks noChangeAspect="1"/>
          </p:cNvPicPr>
          <p:nvPr/>
        </p:nvPicPr>
        <p:blipFill>
          <a:blip r:embed="rId2"/>
          <a:stretch>
            <a:fillRect/>
          </a:stretch>
        </p:blipFill>
        <p:spPr>
          <a:xfrm>
            <a:off x="323528" y="548680"/>
            <a:ext cx="7812360" cy="5404640"/>
          </a:xfrm>
          <a:prstGeom prst="rect">
            <a:avLst/>
          </a:prstGeom>
        </p:spPr>
      </p:pic>
      <p:grpSp>
        <p:nvGrpSpPr>
          <p:cNvPr id="5" name="Grupo 4"/>
          <p:cNvGrpSpPr/>
          <p:nvPr/>
        </p:nvGrpSpPr>
        <p:grpSpPr>
          <a:xfrm>
            <a:off x="179512" y="44624"/>
            <a:ext cx="8841641" cy="6624736"/>
            <a:chOff x="179512" y="44624"/>
            <a:chExt cx="8841641" cy="6624736"/>
          </a:xfrm>
        </p:grpSpPr>
        <p:pic>
          <p:nvPicPr>
            <p:cNvPr id="2" name="Imagen 1"/>
            <p:cNvPicPr>
              <a:picLocks noChangeAspect="1"/>
            </p:cNvPicPr>
            <p:nvPr/>
          </p:nvPicPr>
          <p:blipFill>
            <a:blip r:embed="rId3"/>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7"/>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8" name="Rectángulo 7">
            <a:extLst>
              <a:ext uri="{FF2B5EF4-FFF2-40B4-BE49-F238E27FC236}">
                <a16:creationId xmlns:a16="http://schemas.microsoft.com/office/drawing/2014/main" id="{5E5A6C21-93ED-4B8D-B026-92516337A0A8}"/>
              </a:ext>
            </a:extLst>
          </p:cNvPr>
          <p:cNvSpPr/>
          <p:nvPr/>
        </p:nvSpPr>
        <p:spPr>
          <a:xfrm>
            <a:off x="899592" y="1628800"/>
            <a:ext cx="7848872" cy="3939540"/>
          </a:xfrm>
          <a:prstGeom prst="rect">
            <a:avLst/>
          </a:prstGeom>
          <a:solidFill>
            <a:schemeClr val="accent1">
              <a:lumMod val="20000"/>
              <a:lumOff val="80000"/>
            </a:schemeClr>
          </a:solidFill>
        </p:spPr>
        <p:txBody>
          <a:bodyPr wrap="square">
            <a:spAutoFit/>
          </a:bodyPr>
          <a:lstStyle/>
          <a:p>
            <a:pPr marL="342900" indent="-342900">
              <a:buFont typeface="Arial" panose="020B0604020202020204" pitchFamily="34" charset="0"/>
              <a:buChar char="•"/>
              <a:defRPr/>
            </a:pPr>
            <a:r>
              <a:rPr lang="es-ES" sz="2000" b="1" dirty="0">
                <a:solidFill>
                  <a:srgbClr val="C00000"/>
                </a:solidFill>
                <a:cs typeface="Helvetica" panose="020B0604020202020204" pitchFamily="34" charset="0"/>
              </a:rPr>
              <a:t>Puntuación máxima: El estudiante arrastra «lombrices» y «lenguado común» hacia el tanque 2 (abajo a la derecha) y arrastra «pastos marinos» y «moluscos» hacia el tanque 3 (izquierda).</a:t>
            </a:r>
          </a:p>
          <a:p>
            <a:pPr>
              <a:defRPr/>
            </a:pPr>
            <a:r>
              <a:rPr lang="es-ES" sz="2000" b="1" dirty="0">
                <a:solidFill>
                  <a:srgbClr val="000000"/>
                </a:solidFill>
                <a:latin typeface="+mj-lt"/>
                <a:cs typeface="Helvetica" panose="020B0604020202020204" pitchFamily="34" charset="0"/>
              </a:rPr>
              <a:t>Para responder a este ítem: </a:t>
            </a:r>
          </a:p>
          <a:p>
            <a:pPr>
              <a:defRPr/>
            </a:pPr>
            <a:r>
              <a:rPr lang="es-ES" sz="2000" i="1" dirty="0"/>
              <a:t>Interpretar datos y pruebas científicamente.</a:t>
            </a:r>
          </a:p>
          <a:p>
            <a:pPr>
              <a:defRPr/>
            </a:pPr>
            <a:endParaRPr lang="es-ES" sz="2000" b="1" dirty="0">
              <a:solidFill>
                <a:srgbClr val="000000"/>
              </a:solidFill>
              <a:latin typeface="+mj-lt"/>
              <a:cs typeface="Helvetica" panose="020B0604020202020204" pitchFamily="34" charset="0"/>
            </a:endParaRPr>
          </a:p>
          <a:p>
            <a:pPr>
              <a:defRPr/>
            </a:pPr>
            <a:r>
              <a:rPr lang="es-ES" sz="2000" b="1" dirty="0">
                <a:solidFill>
                  <a:srgbClr val="000000"/>
                </a:solidFill>
                <a:latin typeface="+mj-lt"/>
                <a:cs typeface="Helvetica" panose="020B0604020202020204" pitchFamily="34" charset="0"/>
              </a:rPr>
              <a:t>CÓMO PROCEDER:</a:t>
            </a:r>
          </a:p>
          <a:p>
            <a:pPr>
              <a:defRPr/>
            </a:pPr>
            <a:r>
              <a:rPr lang="es-ES" dirty="0">
                <a:solidFill>
                  <a:srgbClr val="000000"/>
                </a:solidFill>
                <a:latin typeface="+mj-lt"/>
                <a:cs typeface="Helvetica" panose="020B0604020202020204" pitchFamily="34" charset="0"/>
              </a:rPr>
              <a:t>-Presta atención a la información.</a:t>
            </a:r>
          </a:p>
          <a:p>
            <a:pPr>
              <a:defRPr/>
            </a:pPr>
            <a:r>
              <a:rPr lang="es-ES" dirty="0">
                <a:solidFill>
                  <a:srgbClr val="000000"/>
                </a:solidFill>
                <a:latin typeface="+mj-lt"/>
                <a:cs typeface="Helvetica" panose="020B0604020202020204" pitchFamily="34" charset="0"/>
              </a:rPr>
              <a:t>-Identifica el tipo de pregunta. ¿tienes que dar una respuesta? ¿o tienes que hacer algo con los elementos?</a:t>
            </a:r>
          </a:p>
          <a:p>
            <a:pPr>
              <a:defRPr/>
            </a:pPr>
            <a:r>
              <a:rPr lang="es-ES" dirty="0">
                <a:solidFill>
                  <a:srgbClr val="000000"/>
                </a:solidFill>
                <a:latin typeface="+mj-lt"/>
                <a:cs typeface="Helvetica" panose="020B0604020202020204" pitchFamily="34" charset="0"/>
              </a:rPr>
              <a:t>-Pulsa y arrastra los elementos hasta sus posiciones.</a:t>
            </a:r>
          </a:p>
          <a:p>
            <a:pPr marL="285750" indent="-285750">
              <a:buFontTx/>
              <a:buChar char="-"/>
              <a:defRPr/>
            </a:pPr>
            <a:endParaRPr lang="es-ES" dirty="0">
              <a:solidFill>
                <a:srgbClr val="000000"/>
              </a:solidFill>
              <a:latin typeface="+mj-lt"/>
              <a:cs typeface="Helvetica" panose="020B0604020202020204" pitchFamily="34" charset="0"/>
            </a:endParaRPr>
          </a:p>
        </p:txBody>
      </p:sp>
      <p:pic>
        <p:nvPicPr>
          <p:cNvPr id="11" name="Imagen 10">
            <a:extLst>
              <a:ext uri="{FF2B5EF4-FFF2-40B4-BE49-F238E27FC236}">
                <a16:creationId xmlns:a16="http://schemas.microsoft.com/office/drawing/2014/main" id="{8892ED66-7A4C-41CF-A4AC-7CCA457517DA}"/>
              </a:ext>
            </a:extLst>
          </p:cNvPr>
          <p:cNvPicPr>
            <a:picLocks noChangeAspect="1"/>
          </p:cNvPicPr>
          <p:nvPr/>
        </p:nvPicPr>
        <p:blipFill>
          <a:blip r:embed="rId2"/>
          <a:stretch>
            <a:fillRect/>
          </a:stretch>
        </p:blipFill>
        <p:spPr>
          <a:xfrm>
            <a:off x="251520" y="548680"/>
            <a:ext cx="8703719" cy="6048672"/>
          </a:xfrm>
          <a:prstGeom prst="rect">
            <a:avLst/>
          </a:prstGeom>
        </p:spPr>
      </p:pic>
      <p:sp>
        <p:nvSpPr>
          <p:cNvPr id="10" name="Rectángulo 9"/>
          <p:cNvSpPr/>
          <p:nvPr/>
        </p:nvSpPr>
        <p:spPr>
          <a:xfrm>
            <a:off x="323527" y="580173"/>
            <a:ext cx="8631711"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CuadroTexto 11">
            <a:extLst>
              <a:ext uri="{FF2B5EF4-FFF2-40B4-BE49-F238E27FC236}">
                <a16:creationId xmlns:a16="http://schemas.microsoft.com/office/drawing/2014/main" id="{2E1678B0-A16D-4BA2-9C8B-AF5F9F3C8E92}"/>
              </a:ext>
            </a:extLst>
          </p:cNvPr>
          <p:cNvSpPr txBox="1"/>
          <p:nvPr/>
        </p:nvSpPr>
        <p:spPr>
          <a:xfrm>
            <a:off x="323528" y="580173"/>
            <a:ext cx="2232248" cy="430887"/>
          </a:xfrm>
          <a:prstGeom prst="rect">
            <a:avLst/>
          </a:prstGeom>
          <a:noFill/>
        </p:spPr>
        <p:txBody>
          <a:bodyPr wrap="square" rtlCol="0">
            <a:spAutoFit/>
          </a:bodyPr>
          <a:lstStyle/>
          <a:p>
            <a:pPr algn="just"/>
            <a:r>
              <a:rPr lang="es-ES" sz="1100" b="1" dirty="0"/>
              <a:t>Piscicultura sostenible</a:t>
            </a:r>
          </a:p>
          <a:p>
            <a:pPr algn="just"/>
            <a:r>
              <a:rPr lang="es-ES" sz="1050" dirty="0">
                <a:solidFill>
                  <a:schemeClr val="tx1">
                    <a:lumMod val="65000"/>
                    <a:lumOff val="35000"/>
                  </a:schemeClr>
                </a:solidFill>
              </a:rPr>
              <a:t>Pregunta 2 / 2</a:t>
            </a:r>
            <a:endParaRPr lang="en-GB" sz="1050" dirty="0">
              <a:solidFill>
                <a:schemeClr val="tx1">
                  <a:lumMod val="65000"/>
                  <a:lumOff val="35000"/>
                </a:schemeClr>
              </a:solidFill>
            </a:endParaRPr>
          </a:p>
        </p:txBody>
      </p:sp>
      <p:sp>
        <p:nvSpPr>
          <p:cNvPr id="13" name="Rectángulo 12">
            <a:extLst>
              <a:ext uri="{FF2B5EF4-FFF2-40B4-BE49-F238E27FC236}">
                <a16:creationId xmlns:a16="http://schemas.microsoft.com/office/drawing/2014/main" id="{93700F51-8D47-41D7-B438-87D54117333B}"/>
              </a:ext>
            </a:extLst>
          </p:cNvPr>
          <p:cNvSpPr/>
          <p:nvPr/>
        </p:nvSpPr>
        <p:spPr>
          <a:xfrm>
            <a:off x="6444208" y="1556792"/>
            <a:ext cx="122413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850" dirty="0">
                <a:solidFill>
                  <a:schemeClr val="tx1"/>
                </a:solidFill>
                <a:latin typeface="Arial" panose="020B0604020202020204" pitchFamily="34" charset="0"/>
                <a:cs typeface="Arial" panose="020B0604020202020204" pitchFamily="34" charset="0"/>
              </a:rPr>
              <a:t>El agua entra en el estanque desde el mar.</a:t>
            </a:r>
          </a:p>
        </p:txBody>
      </p:sp>
      <p:sp>
        <p:nvSpPr>
          <p:cNvPr id="14" name="Rectángulo 13">
            <a:extLst>
              <a:ext uri="{FF2B5EF4-FFF2-40B4-BE49-F238E27FC236}">
                <a16:creationId xmlns:a16="http://schemas.microsoft.com/office/drawing/2014/main" id="{42E9E856-0597-4059-A91A-AD017A9A4A70}"/>
              </a:ext>
            </a:extLst>
          </p:cNvPr>
          <p:cNvSpPr/>
          <p:nvPr/>
        </p:nvSpPr>
        <p:spPr>
          <a:xfrm>
            <a:off x="4067944" y="4653136"/>
            <a:ext cx="4536504" cy="36004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C97AD4CD-E3D6-4F5F-BFCC-D0C5D3E7F7AD}"/>
              </a:ext>
            </a:extLst>
          </p:cNvPr>
          <p:cNvPicPr>
            <a:picLocks noChangeAspect="1"/>
          </p:cNvPicPr>
          <p:nvPr/>
        </p:nvPicPr>
        <p:blipFill>
          <a:blip r:embed="rId4"/>
          <a:stretch>
            <a:fillRect/>
          </a:stretch>
        </p:blipFill>
        <p:spPr>
          <a:xfrm>
            <a:off x="4211959" y="4725144"/>
            <a:ext cx="461472" cy="216024"/>
          </a:xfrm>
          <a:prstGeom prst="rect">
            <a:avLst/>
          </a:prstGeom>
        </p:spPr>
      </p:pic>
      <p:sp>
        <p:nvSpPr>
          <p:cNvPr id="16" name="Rectángulo 15">
            <a:extLst>
              <a:ext uri="{FF2B5EF4-FFF2-40B4-BE49-F238E27FC236}">
                <a16:creationId xmlns:a16="http://schemas.microsoft.com/office/drawing/2014/main" id="{0F851B5B-DD44-4F90-8BB0-947894DC8C39}"/>
              </a:ext>
            </a:extLst>
          </p:cNvPr>
          <p:cNvSpPr/>
          <p:nvPr/>
        </p:nvSpPr>
        <p:spPr>
          <a:xfrm>
            <a:off x="4571999" y="4725144"/>
            <a:ext cx="3614863"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es-ES" sz="700" dirty="0">
                <a:solidFill>
                  <a:schemeClr val="tx1"/>
                </a:solidFill>
                <a:latin typeface="Arial" panose="020B0604020202020204" pitchFamily="34" charset="0"/>
                <a:cs typeface="Arial" panose="020B0604020202020204" pitchFamily="34" charset="0"/>
              </a:rPr>
              <a:t>Filtros que permiten que solo las microalgas se muevan por el estanque con el flujo de agua.</a:t>
            </a:r>
          </a:p>
        </p:txBody>
      </p:sp>
      <p:sp>
        <p:nvSpPr>
          <p:cNvPr id="17" name="Rectángulo 16">
            <a:extLst>
              <a:ext uri="{FF2B5EF4-FFF2-40B4-BE49-F238E27FC236}">
                <a16:creationId xmlns:a16="http://schemas.microsoft.com/office/drawing/2014/main" id="{E22B161D-F80D-4656-A10F-6E6CBCB85FF1}"/>
              </a:ext>
            </a:extLst>
          </p:cNvPr>
          <p:cNvSpPr/>
          <p:nvPr/>
        </p:nvSpPr>
        <p:spPr>
          <a:xfrm>
            <a:off x="2483768" y="1664824"/>
            <a:ext cx="1008112"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900" dirty="0">
                <a:solidFill>
                  <a:schemeClr val="tx1"/>
                </a:solidFill>
                <a:latin typeface="Arial" panose="020B0604020202020204" pitchFamily="34" charset="0"/>
                <a:cs typeface="Arial" panose="020B0604020202020204" pitchFamily="34" charset="0"/>
              </a:rPr>
              <a:t>un estanque</a:t>
            </a:r>
          </a:p>
        </p:txBody>
      </p:sp>
      <p:sp>
        <p:nvSpPr>
          <p:cNvPr id="18" name="Rectángulo 17">
            <a:extLst>
              <a:ext uri="{FF2B5EF4-FFF2-40B4-BE49-F238E27FC236}">
                <a16:creationId xmlns:a16="http://schemas.microsoft.com/office/drawing/2014/main" id="{7BACFDC2-40AC-426C-8675-B72D78A887EF}"/>
              </a:ext>
            </a:extLst>
          </p:cNvPr>
          <p:cNvSpPr/>
          <p:nvPr/>
        </p:nvSpPr>
        <p:spPr>
          <a:xfrm>
            <a:off x="539552" y="5157192"/>
            <a:ext cx="80648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900" dirty="0">
                <a:solidFill>
                  <a:schemeClr val="tx1"/>
                </a:solidFill>
                <a:latin typeface="Arial" panose="020B0604020202020204" pitchFamily="34" charset="0"/>
                <a:cs typeface="Arial" panose="020B0604020202020204" pitchFamily="34" charset="0"/>
              </a:rPr>
              <a:t>Los investigadores se han dado cuenta de que el agua que se devuelve al mar contiene una gran variedad de nutrientes. De las siguientes opciones, ¿qué hay que añadir al estanque para atenuar este problema? </a:t>
            </a:r>
          </a:p>
        </p:txBody>
      </p:sp>
      <p:sp>
        <p:nvSpPr>
          <p:cNvPr id="19" name="Rectángulo 18">
            <a:extLst>
              <a:ext uri="{FF2B5EF4-FFF2-40B4-BE49-F238E27FC236}">
                <a16:creationId xmlns:a16="http://schemas.microsoft.com/office/drawing/2014/main" id="{14AE8C05-DDEE-4840-A571-CD7216F77BE3}"/>
              </a:ext>
            </a:extLst>
          </p:cNvPr>
          <p:cNvSpPr/>
          <p:nvPr/>
        </p:nvSpPr>
        <p:spPr>
          <a:xfrm>
            <a:off x="467544" y="3140968"/>
            <a:ext cx="352839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00" dirty="0">
                <a:solidFill>
                  <a:schemeClr val="tx1"/>
                </a:solidFill>
                <a:latin typeface="Arial" panose="020B0604020202020204" pitchFamily="34" charset="0"/>
                <a:cs typeface="Arial" panose="020B0604020202020204" pitchFamily="34" charset="0"/>
              </a:rPr>
              <a:t>En el estanque también se utilizan los siguientes organismos:</a:t>
            </a:r>
          </a:p>
        </p:txBody>
      </p:sp>
    </p:spTree>
    <p:extLst>
      <p:ext uri="{BB962C8B-B14F-4D97-AF65-F5344CB8AC3E}">
        <p14:creationId xmlns:p14="http://schemas.microsoft.com/office/powerpoint/2010/main" val="5711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Piscicultura sostenible</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857507843"/>
              </p:ext>
            </p:extLst>
          </p:nvPr>
        </p:nvGraphicFramePr>
        <p:xfrm>
          <a:off x="3851920" y="1844824"/>
          <a:ext cx="4896544" cy="432816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y al diagrama. Las anotaciones del dibujo, leyendas y otras explicaciones suelen proporcionar información clave para responder correctamente a la pregunta.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Examina cuidadosamente estos textos</a:t>
                      </a:r>
                      <a:r>
                        <a:rPr lang="es-ES"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el tipo de pregunta. ¿tienes que dar una respuesta? ¿o tienes que hacer algo con los elementos?</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Leer</a:t>
                      </a:r>
                      <a:r>
                        <a:rPr lang="es-ES" sz="1200" kern="1200" dirty="0">
                          <a:solidFill>
                            <a:srgbClr val="000000"/>
                          </a:solidFill>
                          <a:latin typeface="Arial" panose="020B0604020202020204" pitchFamily="34" charset="0"/>
                          <a:ea typeface="+mn-ea"/>
                          <a:cs typeface="Arial" panose="020B0604020202020204" pitchFamily="34" charset="0"/>
                        </a:rPr>
                        <a:t> cada una de las opciones.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al organismo que reduciría el gran número de nutrientes que el estanque devuelve al mar, basándose en las descripciones de cada organismo.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¿Puedes</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 descartar </a:t>
                      </a:r>
                      <a:r>
                        <a:rPr lang="es-ES" sz="1200" kern="1200" dirty="0">
                          <a:solidFill>
                            <a:srgbClr val="000000"/>
                          </a:solidFill>
                          <a:latin typeface="Arial" panose="020B0604020202020204" pitchFamily="34" charset="0"/>
                          <a:ea typeface="+mn-ea"/>
                          <a:cs typeface="Arial" panose="020B0604020202020204" pitchFamily="34" charset="0"/>
                        </a:rPr>
                        <a:t>claramente alguna? </a:t>
                      </a:r>
                      <a:r>
                        <a:rPr lang="es-ES" sz="1200" kern="1200" dirty="0">
                          <a:solidFill>
                            <a:schemeClr val="tx1"/>
                          </a:solidFill>
                          <a:latin typeface="Arial" panose="020B0604020202020204" pitchFamily="34" charset="0"/>
                          <a:ea typeface="+mn-ea"/>
                          <a:cs typeface="Arial" panose="020B0604020202020204" pitchFamily="34" charset="0"/>
                        </a:rPr>
                        <a:t>Te ayudará</a:t>
                      </a:r>
                      <a:r>
                        <a:rPr lang="es-ES" sz="1200" kern="1200" dirty="0">
                          <a:solidFill>
                            <a:srgbClr val="000000"/>
                          </a:solidFill>
                          <a:latin typeface="Arial" panose="020B0604020202020204" pitchFamily="34" charset="0"/>
                          <a:ea typeface="+mn-ea"/>
                          <a:cs typeface="Arial" panose="020B0604020202020204" pitchFamily="34" charset="0"/>
                        </a:rPr>
                        <a:t> dar una explicación de porqué descartar algunas opciones.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a:t>
                      </a:r>
                      <a:r>
                        <a:rPr lang="es-ES" sz="1200" kern="1200" dirty="0">
                          <a:solidFill>
                            <a:schemeClr val="tx1"/>
                          </a:solidFill>
                          <a:latin typeface="Arial" panose="020B0604020202020204" pitchFamily="34" charset="0"/>
                          <a:ea typeface="+mn-ea"/>
                          <a:cs typeface="Arial" panose="020B0604020202020204" pitchFamily="34" charset="0"/>
                        </a:rPr>
                        <a:t>la opción </a:t>
                      </a:r>
                      <a:r>
                        <a:rPr lang="es-ES" sz="1200" kern="1200" dirty="0">
                          <a:solidFill>
                            <a:srgbClr val="000000"/>
                          </a:solidFill>
                          <a:latin typeface="Arial" panose="020B0604020202020204" pitchFamily="34" charset="0"/>
                          <a:ea typeface="+mn-ea"/>
                          <a:cs typeface="Arial" panose="020B0604020202020204" pitchFamily="34" charset="0"/>
                        </a:rPr>
                        <a:t>deseada.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Leer la pregunta y comprobar </a:t>
                      </a:r>
                      <a:r>
                        <a:rPr lang="es-ES" sz="1200" kern="1200" dirty="0">
                          <a:solidFill>
                            <a:srgbClr val="000000"/>
                          </a:solidFill>
                          <a:latin typeface="Arial" panose="020B0604020202020204" pitchFamily="34" charset="0"/>
                          <a:ea typeface="+mn-ea"/>
                          <a:cs typeface="Arial" panose="020B0604020202020204" pitchFamily="34" charset="0"/>
                        </a:rPr>
                        <a:t>que </a:t>
                      </a:r>
                      <a:r>
                        <a:rPr lang="es-ES" sz="1200" kern="1200" dirty="0">
                          <a:solidFill>
                            <a:schemeClr val="tx1"/>
                          </a:solidFill>
                          <a:latin typeface="Arial" panose="020B0604020202020204" pitchFamily="34" charset="0"/>
                          <a:ea typeface="+mn-ea"/>
                          <a:cs typeface="Arial" panose="020B0604020202020204" pitchFamily="34" charset="0"/>
                        </a:rPr>
                        <a:t>la</a:t>
                      </a:r>
                      <a:r>
                        <a:rPr lang="es-ES" sz="1200" kern="1200" dirty="0">
                          <a:solidFill>
                            <a:srgbClr val="000000"/>
                          </a:solidFill>
                          <a:latin typeface="Arial" panose="020B0604020202020204" pitchFamily="34" charset="0"/>
                          <a:ea typeface="+mn-ea"/>
                          <a:cs typeface="Arial" panose="020B0604020202020204" pitchFamily="34" charset="0"/>
                        </a:rPr>
                        <a:t> opción da respuesta a la pregunta planteada.</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El estudiante selecciona "Más pasto marino". </a:t>
            </a:r>
          </a:p>
          <a:p>
            <a:r>
              <a:rPr lang="es-ES" altLang="ru-RU" sz="1400" i="1" kern="1200" dirty="0">
                <a:solidFill>
                  <a:schemeClr val="tx1"/>
                </a:solidFill>
              </a:rPr>
              <a:t> </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2/2</a:t>
            </a:r>
          </a:p>
        </p:txBody>
      </p:sp>
    </p:spTree>
    <p:extLst>
      <p:ext uri="{BB962C8B-B14F-4D97-AF65-F5344CB8AC3E}">
        <p14:creationId xmlns:p14="http://schemas.microsoft.com/office/powerpoint/2010/main" val="1679068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6" name="Imagen 5">
            <a:extLst>
              <a:ext uri="{FF2B5EF4-FFF2-40B4-BE49-F238E27FC236}">
                <a16:creationId xmlns:a16="http://schemas.microsoft.com/office/drawing/2014/main" id="{2FDBFC94-E67B-412D-823D-3209B48C018E}"/>
              </a:ext>
            </a:extLst>
          </p:cNvPr>
          <p:cNvPicPr>
            <a:picLocks noChangeAspect="1"/>
          </p:cNvPicPr>
          <p:nvPr/>
        </p:nvPicPr>
        <p:blipFill rotWithShape="1">
          <a:blip r:embed="rId4"/>
          <a:srcRect l="43362" t="8259" r="1268" b="1871"/>
          <a:stretch/>
        </p:blipFill>
        <p:spPr>
          <a:xfrm>
            <a:off x="4067944" y="620687"/>
            <a:ext cx="4392488" cy="5287699"/>
          </a:xfrm>
          <a:prstGeom prst="rect">
            <a:avLst/>
          </a:prstGeom>
        </p:spPr>
      </p:pic>
      <p:pic>
        <p:nvPicPr>
          <p:cNvPr id="11" name="Imagen 10">
            <a:extLst>
              <a:ext uri="{FF2B5EF4-FFF2-40B4-BE49-F238E27FC236}">
                <a16:creationId xmlns:a16="http://schemas.microsoft.com/office/drawing/2014/main" id="{28EBB8A4-A5AE-46C2-91B4-D108DDCC74E9}"/>
              </a:ext>
            </a:extLst>
          </p:cNvPr>
          <p:cNvPicPr>
            <a:picLocks noChangeAspect="1"/>
          </p:cNvPicPr>
          <p:nvPr/>
        </p:nvPicPr>
        <p:blipFill rotWithShape="1">
          <a:blip r:embed="rId4"/>
          <a:srcRect l="1160" t="8772" r="61024" b="6115"/>
          <a:stretch/>
        </p:blipFill>
        <p:spPr>
          <a:xfrm>
            <a:off x="535135" y="666569"/>
            <a:ext cx="2673129" cy="4462300"/>
          </a:xfrm>
          <a:prstGeom prst="rect">
            <a:avLst/>
          </a:prstGeom>
        </p:spPr>
      </p:pic>
      <p:sp>
        <p:nvSpPr>
          <p:cNvPr id="10" name="Rectángulo 9"/>
          <p:cNvSpPr/>
          <p:nvPr/>
        </p:nvSpPr>
        <p:spPr>
          <a:xfrm>
            <a:off x="395536" y="613697"/>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CuadroTexto 11">
            <a:extLst>
              <a:ext uri="{FF2B5EF4-FFF2-40B4-BE49-F238E27FC236}">
                <a16:creationId xmlns:a16="http://schemas.microsoft.com/office/drawing/2014/main" id="{2E1678B0-A16D-4BA2-9C8B-AF5F9F3C8E92}"/>
              </a:ext>
            </a:extLst>
          </p:cNvPr>
          <p:cNvSpPr txBox="1"/>
          <p:nvPr/>
        </p:nvSpPr>
        <p:spPr>
          <a:xfrm>
            <a:off x="395536" y="622004"/>
            <a:ext cx="2232248" cy="430887"/>
          </a:xfrm>
          <a:prstGeom prst="rect">
            <a:avLst/>
          </a:prstGeom>
          <a:noFill/>
        </p:spPr>
        <p:txBody>
          <a:bodyPr wrap="square" rtlCol="0">
            <a:spAutoFit/>
          </a:bodyPr>
          <a:lstStyle/>
          <a:p>
            <a:pPr algn="just"/>
            <a:r>
              <a:rPr lang="es-ES" sz="1100" b="1" dirty="0"/>
              <a:t>Erupciones volcánicas</a:t>
            </a:r>
          </a:p>
          <a:p>
            <a:pPr algn="just"/>
            <a:r>
              <a:rPr lang="es-ES" sz="1050" dirty="0">
                <a:solidFill>
                  <a:schemeClr val="tx1">
                    <a:lumMod val="65000"/>
                    <a:lumOff val="35000"/>
                  </a:schemeClr>
                </a:solidFill>
              </a:rPr>
              <a:t>Pregunta 1 / 3</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138999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1520" y="260648"/>
            <a:ext cx="8640960" cy="707886"/>
          </a:xfrm>
          <a:prstGeom prst="rect">
            <a:avLst/>
          </a:prstGeom>
          <a:noFill/>
        </p:spPr>
        <p:txBody>
          <a:bodyPr wrap="square" rtlCol="0">
            <a:spAutoFit/>
          </a:bodyPr>
          <a:lstStyle/>
          <a:p>
            <a:r>
              <a:rPr lang="en-US" sz="2000" b="1" dirty="0"/>
              <a:t>INSTRUCCIONES PARA EL DOCENTE PARA TRABAJAR CON EL MATERIAL EN CLASE CON SUS ALUMNOS:</a:t>
            </a:r>
          </a:p>
        </p:txBody>
      </p:sp>
      <p:sp>
        <p:nvSpPr>
          <p:cNvPr id="40" name="CuadroTexto 39"/>
          <p:cNvSpPr txBox="1"/>
          <p:nvPr/>
        </p:nvSpPr>
        <p:spPr>
          <a:xfrm>
            <a:off x="1115616" y="1058371"/>
            <a:ext cx="7488832" cy="4832092"/>
          </a:xfrm>
          <a:prstGeom prst="rect">
            <a:avLst/>
          </a:prstGeom>
          <a:noFill/>
        </p:spPr>
        <p:txBody>
          <a:bodyPr wrap="square" rtlCol="0">
            <a:spAutoFit/>
          </a:bodyPr>
          <a:lstStyle/>
          <a:p>
            <a:r>
              <a:rPr lang="en-US" sz="1400" dirty="0"/>
              <a:t>1: PRESENTE LA DIAPOSITIVA CON EL ESTÍMULO Y LA PREGUNTA </a:t>
            </a:r>
            <a:r>
              <a:rPr lang="en-US" sz="1400" b="1" u="sng" dirty="0"/>
              <a:t>A TODOS LOS ESTUDIANTES</a:t>
            </a:r>
          </a:p>
          <a:p>
            <a:endParaRPr lang="en-US" sz="1400" dirty="0"/>
          </a:p>
          <a:p>
            <a:r>
              <a:rPr lang="en-US" sz="1400" dirty="0"/>
              <a:t>2: PIDA A LOS ESTUDIANTES QUE SE CENTREN EN EL ESTÍMULO (PANTALLA DE LA DERECHA)</a:t>
            </a:r>
          </a:p>
          <a:p>
            <a:endParaRPr lang="en-US" sz="1400" dirty="0"/>
          </a:p>
          <a:p>
            <a:r>
              <a:rPr lang="en-US" sz="1400" dirty="0"/>
              <a:t>3: PIDA A LOS ESTUDIANTES QUE LEAN LA PREGUNTA CON MUCHA ATENCIÓN (PANTALLA DE LA IZQUIERDA)</a:t>
            </a:r>
          </a:p>
          <a:p>
            <a:endParaRPr lang="en-US" sz="1400" dirty="0"/>
          </a:p>
          <a:p>
            <a:r>
              <a:rPr lang="en-US" sz="1400" dirty="0"/>
              <a:t>4: DEJE UN TIEMPO RAZONABLE</a:t>
            </a:r>
          </a:p>
          <a:p>
            <a:endParaRPr lang="en-US" sz="1400" dirty="0"/>
          </a:p>
          <a:p>
            <a:r>
              <a:rPr lang="en-US" sz="1400" dirty="0"/>
              <a:t>5. PREGUNTE A LOS ESTUDIANTES CUÁLES SON LOS ELEMENTOS CLAVE DE LA PREGUNTA (AYÚDELES CON LA RESPUESTA)</a:t>
            </a:r>
          </a:p>
          <a:p>
            <a:endParaRPr lang="en-US" sz="1400" dirty="0"/>
          </a:p>
          <a:p>
            <a:r>
              <a:rPr lang="en-US" sz="1400" dirty="0"/>
              <a:t>6. PREGUNTE A LOS ESTUDIANTES QUÉ ESTRATEGIA SIGUEN PARA RESPONDER LA PREGUNTA</a:t>
            </a:r>
          </a:p>
          <a:p>
            <a:endParaRPr lang="en-US" sz="1400" dirty="0"/>
          </a:p>
          <a:p>
            <a:r>
              <a:rPr lang="en-US" sz="1400" dirty="0"/>
              <a:t>7. AYÚDELES A IDENTIFICAR LA ESTRATEGIA CORRECTA</a:t>
            </a:r>
          </a:p>
          <a:p>
            <a:endParaRPr lang="en-US" sz="1400" dirty="0"/>
          </a:p>
          <a:p>
            <a:r>
              <a:rPr lang="en-US" sz="1400" dirty="0"/>
              <a:t>8. DEBATAN EN GRUPO SOBRE LA RESPUESTA CORRECTA</a:t>
            </a:r>
          </a:p>
          <a:p>
            <a:endParaRPr lang="en-US" sz="1400" dirty="0"/>
          </a:p>
          <a:p>
            <a:r>
              <a:rPr lang="en-US" sz="1400" dirty="0"/>
              <a:t>9. VISUALICEN LA SIGUIENTE DIAPOSITIVA CON LA SOLUCIÓN</a:t>
            </a:r>
          </a:p>
        </p:txBody>
      </p:sp>
      <p:pic>
        <p:nvPicPr>
          <p:cNvPr id="4" name="Picture 2" descr="C:\Users\Palmi\Desktop\ordenador y libro.jpg"/>
          <p:cNvPicPr>
            <a:picLocks noChangeAspect="1" noChangeArrowheads="1"/>
          </p:cNvPicPr>
          <p:nvPr/>
        </p:nvPicPr>
        <p:blipFill rotWithShape="1">
          <a:blip r:embed="rId2" cstate="print">
            <a:duotone>
              <a:prstClr val="black"/>
              <a:schemeClr val="tx2">
                <a:tint val="45000"/>
                <a:satMod val="400000"/>
              </a:schemeClr>
            </a:duotone>
          </a:blip>
          <a:srcRect l="39786" t="54893" r="17376" b="30361"/>
          <a:stretch/>
        </p:blipFill>
        <p:spPr bwMode="auto">
          <a:xfrm>
            <a:off x="0" y="6021288"/>
            <a:ext cx="9144000" cy="836712"/>
          </a:xfrm>
          <a:prstGeom prst="rect">
            <a:avLst/>
          </a:prstGeom>
          <a:noFill/>
          <a:ln w="1270000" cmpd="sng">
            <a:noFill/>
            <a:prstDash val="solid"/>
          </a:ln>
        </p:spPr>
      </p:pic>
      <p:sp>
        <p:nvSpPr>
          <p:cNvPr id="5" name="7 Rectángulo"/>
          <p:cNvSpPr/>
          <p:nvPr/>
        </p:nvSpPr>
        <p:spPr>
          <a:xfrm>
            <a:off x="0" y="6021288"/>
            <a:ext cx="9144000" cy="858188"/>
          </a:xfrm>
          <a:prstGeom prst="rect">
            <a:avLst/>
          </a:prstGeom>
          <a:solidFill>
            <a:srgbClr val="218DA8">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Tree>
    <p:extLst>
      <p:ext uri="{BB962C8B-B14F-4D97-AF65-F5344CB8AC3E}">
        <p14:creationId xmlns:p14="http://schemas.microsoft.com/office/powerpoint/2010/main" val="171177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Erupciones volcánicas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1215858153"/>
              </p:ext>
            </p:extLst>
          </p:nvPr>
        </p:nvGraphicFramePr>
        <p:xfrm>
          <a:off x="3851920" y="1844824"/>
          <a:ext cx="4896544" cy="405384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y al diagrama.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el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tipo de pregunta</a:t>
                      </a:r>
                      <a:r>
                        <a:rPr lang="es-ES" sz="1200" kern="1200" dirty="0">
                          <a:solidFill>
                            <a:srgbClr val="000000"/>
                          </a:solidFill>
                          <a:latin typeface="Arial" panose="020B0604020202020204" pitchFamily="34" charset="0"/>
                          <a:ea typeface="+mn-ea"/>
                          <a:cs typeface="Arial" panose="020B0604020202020204" pitchFamily="34" charset="0"/>
                        </a:rPr>
                        <a:t>. ¿Tienes que dar una respuesta? ¿o tienes que hacer algo con los elementos? En este caso simplemente</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tienes que seleccionar uno de los lugares sobre el mapa: A, B, C o D. No olvides hacerlo.</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Para dar respuesta a la pregunta, ¿Por qué crees que el “</a:t>
                      </a:r>
                      <a:r>
                        <a:rPr lang="es-ES" sz="1200" i="1" kern="1200" dirty="0">
                          <a:solidFill>
                            <a:srgbClr val="000000"/>
                          </a:solidFill>
                          <a:latin typeface="Arial" panose="020B0604020202020204" pitchFamily="34" charset="0"/>
                          <a:ea typeface="+mn-ea"/>
                          <a:cs typeface="Arial" panose="020B0604020202020204" pitchFamily="34" charset="0"/>
                        </a:rPr>
                        <a:t>Cinturón de Fuego</a:t>
                      </a:r>
                      <a:r>
                        <a:rPr lang="es-ES" sz="1200" kern="1200" dirty="0">
                          <a:solidFill>
                            <a:srgbClr val="000000"/>
                          </a:solidFill>
                          <a:latin typeface="Arial" panose="020B0604020202020204" pitchFamily="34" charset="0"/>
                          <a:ea typeface="+mn-ea"/>
                          <a:cs typeface="Arial" panose="020B0604020202020204" pitchFamily="34" charset="0"/>
                        </a:rPr>
                        <a:t>” se concentra en la zona de América, Oceanía y 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Antes de contestar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observa si puedes descartar </a:t>
                      </a:r>
                      <a:r>
                        <a:rPr lang="es-ES" sz="1200" kern="1200" dirty="0">
                          <a:solidFill>
                            <a:srgbClr val="000000"/>
                          </a:solidFill>
                          <a:latin typeface="Arial" panose="020B0604020202020204" pitchFamily="34" charset="0"/>
                          <a:ea typeface="+mn-ea"/>
                          <a:cs typeface="Arial" panose="020B0604020202020204" pitchFamily="34" charset="0"/>
                        </a:rPr>
                        <a:t>alguna opción. Por ejemplo, la opción A se sitúa en una zona de alta concentración de volcanes y terremotos, por lo que se puede descartar esta opción.</a:t>
                      </a:r>
                    </a:p>
                    <a:p>
                      <a:pPr algn="l"/>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a:t>
                      </a:r>
                      <a:r>
                        <a:rPr lang="es-ES" sz="1200" kern="1200" dirty="0">
                          <a:solidFill>
                            <a:schemeClr val="tx1"/>
                          </a:solidFill>
                          <a:latin typeface="Arial" panose="020B0604020202020204" pitchFamily="34" charset="0"/>
                          <a:ea typeface="+mn-ea"/>
                          <a:cs typeface="Arial" panose="020B0604020202020204" pitchFamily="34" charset="0"/>
                        </a:rPr>
                        <a:t>la mejor opción. Leer de nuevo la pregunta y comprobar que la opción </a:t>
                      </a:r>
                      <a:r>
                        <a:rPr lang="es-ES" sz="1200" kern="1200" dirty="0">
                          <a:solidFill>
                            <a:srgbClr val="000000"/>
                          </a:solidFill>
                          <a:latin typeface="Arial" panose="020B0604020202020204" pitchFamily="34" charset="0"/>
                          <a:ea typeface="+mn-ea"/>
                          <a:cs typeface="Arial" panose="020B0604020202020204" pitchFamily="34" charset="0"/>
                        </a:rPr>
                        <a:t>da respuesta a la pregunta planteada.</a:t>
                      </a:r>
                    </a:p>
                    <a:p>
                      <a:pPr algn="l"/>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711055"/>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La respuesta correcta es el lugar “D”. </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 / 3</a:t>
            </a:r>
          </a:p>
        </p:txBody>
      </p:sp>
    </p:spTree>
    <p:extLst>
      <p:ext uri="{BB962C8B-B14F-4D97-AF65-F5344CB8AC3E}">
        <p14:creationId xmlns:p14="http://schemas.microsoft.com/office/powerpoint/2010/main" val="194228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8" name="Imagen 7">
            <a:extLst>
              <a:ext uri="{FF2B5EF4-FFF2-40B4-BE49-F238E27FC236}">
                <a16:creationId xmlns:a16="http://schemas.microsoft.com/office/drawing/2014/main" id="{9B158F1F-FA2B-4DA7-AA73-B4C82411360B}"/>
              </a:ext>
            </a:extLst>
          </p:cNvPr>
          <p:cNvPicPr>
            <a:picLocks noChangeAspect="1"/>
          </p:cNvPicPr>
          <p:nvPr/>
        </p:nvPicPr>
        <p:blipFill rotWithShape="1">
          <a:blip r:embed="rId4"/>
          <a:srcRect r="61182"/>
          <a:stretch/>
        </p:blipFill>
        <p:spPr>
          <a:xfrm>
            <a:off x="395536" y="548680"/>
            <a:ext cx="2935551" cy="5164385"/>
          </a:xfrm>
          <a:prstGeom prst="rect">
            <a:avLst/>
          </a:prstGeom>
        </p:spPr>
      </p:pic>
      <p:pic>
        <p:nvPicPr>
          <p:cNvPr id="12" name="Imagen 11">
            <a:extLst>
              <a:ext uri="{FF2B5EF4-FFF2-40B4-BE49-F238E27FC236}">
                <a16:creationId xmlns:a16="http://schemas.microsoft.com/office/drawing/2014/main" id="{33A2B422-440E-450A-915D-5B3E62F37523}"/>
              </a:ext>
            </a:extLst>
          </p:cNvPr>
          <p:cNvPicPr>
            <a:picLocks noChangeAspect="1"/>
          </p:cNvPicPr>
          <p:nvPr/>
        </p:nvPicPr>
        <p:blipFill rotWithShape="1">
          <a:blip r:embed="rId4"/>
          <a:srcRect l="41753" b="8522"/>
          <a:stretch/>
        </p:blipFill>
        <p:spPr>
          <a:xfrm>
            <a:off x="3779912" y="620689"/>
            <a:ext cx="4896200" cy="5251194"/>
          </a:xfrm>
          <a:prstGeom prst="rect">
            <a:avLst/>
          </a:prstGeom>
        </p:spPr>
      </p:pic>
      <p:sp>
        <p:nvSpPr>
          <p:cNvPr id="10" name="Rectángulo 9"/>
          <p:cNvSpPr/>
          <p:nvPr/>
        </p:nvSpPr>
        <p:spPr>
          <a:xfrm>
            <a:off x="395536" y="570152"/>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CuadroTexto 10">
            <a:extLst>
              <a:ext uri="{FF2B5EF4-FFF2-40B4-BE49-F238E27FC236}">
                <a16:creationId xmlns:a16="http://schemas.microsoft.com/office/drawing/2014/main" id="{2E1678B0-A16D-4BA2-9C8B-AF5F9F3C8E92}"/>
              </a:ext>
            </a:extLst>
          </p:cNvPr>
          <p:cNvSpPr txBox="1"/>
          <p:nvPr/>
        </p:nvSpPr>
        <p:spPr>
          <a:xfrm>
            <a:off x="395536" y="578459"/>
            <a:ext cx="2232248" cy="430887"/>
          </a:xfrm>
          <a:prstGeom prst="rect">
            <a:avLst/>
          </a:prstGeom>
          <a:noFill/>
        </p:spPr>
        <p:txBody>
          <a:bodyPr wrap="square" rtlCol="0">
            <a:spAutoFit/>
          </a:bodyPr>
          <a:lstStyle/>
          <a:p>
            <a:pPr algn="just"/>
            <a:r>
              <a:rPr lang="es-ES" sz="1100" b="1" dirty="0"/>
              <a:t>Erupciones volcánicas</a:t>
            </a:r>
          </a:p>
          <a:p>
            <a:pPr algn="just"/>
            <a:r>
              <a:rPr lang="es-ES" sz="1050" dirty="0">
                <a:solidFill>
                  <a:schemeClr val="tx1">
                    <a:lumMod val="65000"/>
                    <a:lumOff val="35000"/>
                  </a:schemeClr>
                </a:solidFill>
              </a:rPr>
              <a:t>Pregunta 2 / 3</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255525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Erupciones volcánicas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1591713385"/>
              </p:ext>
            </p:extLst>
          </p:nvPr>
        </p:nvGraphicFramePr>
        <p:xfrm>
          <a:off x="3851920" y="1844824"/>
          <a:ext cx="4896544" cy="32004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y al gráfico.</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al gráfico e </a:t>
                      </a:r>
                      <a:r>
                        <a:rPr lang="es-ES" sz="1200" kern="1200" dirty="0">
                          <a:solidFill>
                            <a:schemeClr val="tx1"/>
                          </a:solidFill>
                          <a:latin typeface="Arial" panose="020B0604020202020204" pitchFamily="34" charset="0"/>
                          <a:ea typeface="+mn-ea"/>
                          <a:cs typeface="Arial" panose="020B0604020202020204" pitchFamily="34" charset="0"/>
                        </a:rPr>
                        <a:t>identifica</a:t>
                      </a:r>
                      <a:r>
                        <a:rPr lang="es-ES" sz="1200" kern="1200" dirty="0">
                          <a:solidFill>
                            <a:srgbClr val="000000"/>
                          </a:solidFill>
                          <a:latin typeface="Arial" panose="020B0604020202020204" pitchFamily="34" charset="0"/>
                          <a:ea typeface="+mn-ea"/>
                          <a:cs typeface="Arial" panose="020B0604020202020204" pitchFamily="34" charset="0"/>
                        </a:rPr>
                        <a:t> el problema: ¿Qué dos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aspectos está relacionando el gráfico</a:t>
                      </a:r>
                      <a:r>
                        <a:rPr lang="es-ES" sz="1200" kern="1200" dirty="0">
                          <a:solidFill>
                            <a:srgbClr val="000000"/>
                          </a:solidFill>
                          <a:latin typeface="Arial" panose="020B0604020202020204" pitchFamily="34" charset="0"/>
                          <a:ea typeface="+mn-ea"/>
                          <a:cs typeface="Arial" panose="020B0604020202020204" pitchFamily="34" charset="0"/>
                        </a:rPr>
                        <a:t>? ¿Qué indica el eje de abscisas? ¿Y el eje de coordenadas?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Interpretar los datos: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Cuándo</a:t>
                      </a:r>
                      <a:r>
                        <a:rPr lang="es-ES" sz="1200" kern="1200" dirty="0">
                          <a:solidFill>
                            <a:srgbClr val="000000"/>
                          </a:solidFill>
                          <a:latin typeface="Arial" panose="020B0604020202020204" pitchFamily="34" charset="0"/>
                          <a:ea typeface="+mn-ea"/>
                          <a:cs typeface="Arial" panose="020B0604020202020204" pitchFamily="34" charset="0"/>
                        </a:rPr>
                        <a:t> se producen puntos de inflexión en el gráfico?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Integrar tus conocimientos</a:t>
                      </a:r>
                      <a:r>
                        <a:rPr lang="es-ES" sz="1200" kern="1200" dirty="0">
                          <a:solidFill>
                            <a:srgbClr val="000000"/>
                          </a:solidFill>
                          <a:latin typeface="Arial" panose="020B0604020202020204" pitchFamily="34" charset="0"/>
                          <a:ea typeface="+mn-ea"/>
                          <a:cs typeface="Arial" panose="020B0604020202020204" pitchFamily="34" charset="0"/>
                        </a:rPr>
                        <a:t>: ¿Qué sabes de la energía que emana de la Tierra? ¿Qué propiedades tiene? </a:t>
                      </a:r>
                    </a:p>
                    <a:p>
                      <a:pPr algn="l"/>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Dar una respuesta. Debes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explicar porqué </a:t>
                      </a:r>
                      <a:r>
                        <a:rPr lang="es-ES" sz="1200" kern="1200" dirty="0">
                          <a:solidFill>
                            <a:srgbClr val="000000"/>
                          </a:solidFill>
                          <a:latin typeface="Arial" panose="020B0604020202020204" pitchFamily="34" charset="0"/>
                          <a:ea typeface="+mn-ea"/>
                          <a:cs typeface="Arial" panose="020B0604020202020204" pitchFamily="34" charset="0"/>
                        </a:rPr>
                        <a:t>se produce. No será suficiente si solo describes el gráfico</a:t>
                      </a:r>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711055"/>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t>El estudiante muestra que el % de radiación que llega a la Tierra se reduce durante erupciones volcánicas, y ofrece una explicación indicando que las emisiones volcánicas reflejan o absorben la radiación.</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 / 3</a:t>
            </a:r>
          </a:p>
        </p:txBody>
      </p:sp>
    </p:spTree>
    <p:extLst>
      <p:ext uri="{BB962C8B-B14F-4D97-AF65-F5344CB8AC3E}">
        <p14:creationId xmlns:p14="http://schemas.microsoft.com/office/powerpoint/2010/main" val="204509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5976664"/>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pic>
        <p:nvPicPr>
          <p:cNvPr id="9" name="Imagen 8">
            <a:extLst>
              <a:ext uri="{FF2B5EF4-FFF2-40B4-BE49-F238E27FC236}">
                <a16:creationId xmlns:a16="http://schemas.microsoft.com/office/drawing/2014/main" id="{AAECAC39-D2D4-43ED-81BC-9EF46BCE463C}"/>
              </a:ext>
            </a:extLst>
          </p:cNvPr>
          <p:cNvPicPr>
            <a:picLocks noChangeAspect="1"/>
          </p:cNvPicPr>
          <p:nvPr/>
        </p:nvPicPr>
        <p:blipFill rotWithShape="1">
          <a:blip r:embed="rId3"/>
          <a:srcRect l="15350" t="14536" b="2857"/>
          <a:stretch/>
        </p:blipFill>
        <p:spPr>
          <a:xfrm>
            <a:off x="1547664" y="116632"/>
            <a:ext cx="7409420" cy="360040"/>
          </a:xfrm>
          <a:prstGeom prst="rect">
            <a:avLst/>
          </a:prstGeom>
        </p:spPr>
      </p:pic>
      <p:pic>
        <p:nvPicPr>
          <p:cNvPr id="6" name="Imagen 5">
            <a:extLst>
              <a:ext uri="{FF2B5EF4-FFF2-40B4-BE49-F238E27FC236}">
                <a16:creationId xmlns:a16="http://schemas.microsoft.com/office/drawing/2014/main" id="{0186EEAB-710B-427F-AF33-B1EB19D1F26A}"/>
              </a:ext>
            </a:extLst>
          </p:cNvPr>
          <p:cNvPicPr>
            <a:picLocks noChangeAspect="1"/>
          </p:cNvPicPr>
          <p:nvPr/>
        </p:nvPicPr>
        <p:blipFill>
          <a:blip r:embed="rId4"/>
          <a:stretch>
            <a:fillRect/>
          </a:stretch>
        </p:blipFill>
        <p:spPr>
          <a:xfrm>
            <a:off x="323528" y="548680"/>
            <a:ext cx="2902140" cy="4365104"/>
          </a:xfrm>
          <a:prstGeom prst="rect">
            <a:avLst/>
          </a:prstGeom>
        </p:spPr>
      </p:pic>
      <p:pic>
        <p:nvPicPr>
          <p:cNvPr id="11" name="Imagen 10">
            <a:extLst>
              <a:ext uri="{FF2B5EF4-FFF2-40B4-BE49-F238E27FC236}">
                <a16:creationId xmlns:a16="http://schemas.microsoft.com/office/drawing/2014/main" id="{33389837-0AEB-4694-8B97-4D981324B660}"/>
              </a:ext>
            </a:extLst>
          </p:cNvPr>
          <p:cNvPicPr>
            <a:picLocks noChangeAspect="1"/>
          </p:cNvPicPr>
          <p:nvPr/>
        </p:nvPicPr>
        <p:blipFill>
          <a:blip r:embed="rId5"/>
          <a:stretch>
            <a:fillRect/>
          </a:stretch>
        </p:blipFill>
        <p:spPr>
          <a:xfrm>
            <a:off x="3707904" y="548680"/>
            <a:ext cx="4518187" cy="5280439"/>
          </a:xfrm>
          <a:prstGeom prst="rect">
            <a:avLst/>
          </a:prstGeom>
        </p:spPr>
      </p:pic>
      <p:sp>
        <p:nvSpPr>
          <p:cNvPr id="10" name="Rectángulo 9"/>
          <p:cNvSpPr/>
          <p:nvPr/>
        </p:nvSpPr>
        <p:spPr>
          <a:xfrm>
            <a:off x="360700" y="561443"/>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CuadroTexto 11">
            <a:extLst>
              <a:ext uri="{FF2B5EF4-FFF2-40B4-BE49-F238E27FC236}">
                <a16:creationId xmlns:a16="http://schemas.microsoft.com/office/drawing/2014/main" id="{2E1678B0-A16D-4BA2-9C8B-AF5F9F3C8E92}"/>
              </a:ext>
            </a:extLst>
          </p:cNvPr>
          <p:cNvSpPr txBox="1"/>
          <p:nvPr/>
        </p:nvSpPr>
        <p:spPr>
          <a:xfrm>
            <a:off x="360700" y="569750"/>
            <a:ext cx="2232248" cy="430887"/>
          </a:xfrm>
          <a:prstGeom prst="rect">
            <a:avLst/>
          </a:prstGeom>
          <a:noFill/>
        </p:spPr>
        <p:txBody>
          <a:bodyPr wrap="square" rtlCol="0">
            <a:spAutoFit/>
          </a:bodyPr>
          <a:lstStyle/>
          <a:p>
            <a:pPr algn="just"/>
            <a:r>
              <a:rPr lang="es-ES" sz="1100" b="1" dirty="0"/>
              <a:t>Erupciones volcánicas</a:t>
            </a:r>
          </a:p>
          <a:p>
            <a:pPr algn="just"/>
            <a:r>
              <a:rPr lang="es-ES" sz="1050" dirty="0">
                <a:solidFill>
                  <a:schemeClr val="tx1">
                    <a:lumMod val="65000"/>
                    <a:lumOff val="35000"/>
                  </a:schemeClr>
                </a:solidFill>
              </a:rPr>
              <a:t>Pregunta 3 / 3</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2975168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Erupciones volcánicas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3207483673"/>
              </p:ext>
            </p:extLst>
          </p:nvPr>
        </p:nvGraphicFramePr>
        <p:xfrm>
          <a:off x="3851920" y="1844824"/>
          <a:ext cx="4896544" cy="280416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Prestar atención a la información y al gráfico. La tabla también dará información para resolver la pregunta. En general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todos los elementos </a:t>
                      </a:r>
                      <a:r>
                        <a:rPr lang="es-ES" sz="1200" kern="1200" dirty="0">
                          <a:solidFill>
                            <a:srgbClr val="000000"/>
                          </a:solidFill>
                          <a:latin typeface="Arial" panose="020B0604020202020204" pitchFamily="34" charset="0"/>
                          <a:ea typeface="+mn-ea"/>
                          <a:cs typeface="Arial" panose="020B0604020202020204" pitchFamily="34" charset="0"/>
                        </a:rPr>
                        <a:t>que se presentan en cualquier pregunta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son importantes </a:t>
                      </a:r>
                      <a:r>
                        <a:rPr lang="es-ES" sz="1200" kern="1200" dirty="0">
                          <a:solidFill>
                            <a:srgbClr val="000000"/>
                          </a:solidFill>
                          <a:latin typeface="Arial" panose="020B0604020202020204" pitchFamily="34" charset="0"/>
                          <a:ea typeface="+mn-ea"/>
                          <a:cs typeface="Arial" panose="020B0604020202020204" pitchFamily="34" charset="0"/>
                        </a:rPr>
                        <a:t>para resolverla.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Identificar el problema: ¿Qué te están preguntando exactamente? De la información presentada, ¿de dónde puedes extraer la respuesta a la pregunta?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Leer</a:t>
                      </a:r>
                      <a:r>
                        <a:rPr lang="es-ES" sz="1200" kern="1200" dirty="0">
                          <a:solidFill>
                            <a:srgbClr val="000000"/>
                          </a:solidFill>
                          <a:latin typeface="Arial" panose="020B0604020202020204" pitchFamily="34" charset="0"/>
                          <a:ea typeface="+mn-ea"/>
                          <a:cs typeface="Arial" panose="020B0604020202020204" pitchFamily="34" charset="0"/>
                        </a:rPr>
                        <a:t> cada una de las opciones.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Puedes descartar </a:t>
                      </a:r>
                      <a:r>
                        <a:rPr lang="es-ES" sz="1200" kern="1200" dirty="0">
                          <a:solidFill>
                            <a:srgbClr val="000000"/>
                          </a:solidFill>
                          <a:latin typeface="Arial" panose="020B0604020202020204" pitchFamily="34" charset="0"/>
                          <a:ea typeface="+mn-ea"/>
                          <a:cs typeface="Arial" panose="020B0604020202020204" pitchFamily="34" charset="0"/>
                        </a:rPr>
                        <a:t>claramente alguna?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Arial" panose="020B0604020202020204" pitchFamily="34" charset="0"/>
                          <a:ea typeface="+mn-ea"/>
                          <a:cs typeface="Arial" panose="020B0604020202020204" pitchFamily="34" charset="0"/>
                        </a:rPr>
                        <a:t>Escoger una opción. Leer de nuevo la pregunta y comprobar que la opción da respuesta a la pregunta planteada.</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Interpretar datos y pruebas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t>El estudiante marca la tercera respuesta, </a:t>
            </a:r>
            <a:r>
              <a:rPr lang="es-ES" altLang="ru-RU" sz="1400" i="1" kern="1200" dirty="0">
                <a:solidFill>
                  <a:schemeClr val="tx1"/>
                </a:solidFill>
              </a:rPr>
              <a:t>que afirma que los volcanes tienen un efecto leve, porque liberan poco CO</a:t>
            </a:r>
            <a:r>
              <a:rPr lang="es-ES" altLang="ru-RU" sz="1400" i="1" kern="1200" baseline="-25000" dirty="0">
                <a:solidFill>
                  <a:schemeClr val="tx1"/>
                </a:solidFill>
              </a:rPr>
              <a:t>2</a:t>
            </a:r>
            <a:r>
              <a:rPr lang="es-ES" altLang="ru-RU" sz="1400" i="1" kern="1200" dirty="0">
                <a:solidFill>
                  <a:schemeClr val="tx1"/>
                </a:solidFill>
              </a:rPr>
              <a:t> comparado con otras fuentes.</a:t>
            </a:r>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3 / 3</a:t>
            </a:r>
          </a:p>
        </p:txBody>
      </p:sp>
    </p:spTree>
    <p:extLst>
      <p:ext uri="{BB962C8B-B14F-4D97-AF65-F5344CB8AC3E}">
        <p14:creationId xmlns:p14="http://schemas.microsoft.com/office/powerpoint/2010/main" val="381058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251520" y="260648"/>
            <a:ext cx="8640960" cy="400110"/>
          </a:xfrm>
          <a:prstGeom prst="rect">
            <a:avLst/>
          </a:prstGeom>
          <a:noFill/>
        </p:spPr>
        <p:txBody>
          <a:bodyPr wrap="square" rtlCol="0">
            <a:spAutoFit/>
          </a:bodyPr>
          <a:lstStyle/>
          <a:p>
            <a:r>
              <a:rPr lang="en-US" sz="2000" b="1" dirty="0"/>
              <a:t>INSTRUCCIONES PARA LOS ESTUDIANTES:</a:t>
            </a:r>
          </a:p>
        </p:txBody>
      </p:sp>
      <p:sp>
        <p:nvSpPr>
          <p:cNvPr id="40" name="CuadroTexto 39"/>
          <p:cNvSpPr txBox="1"/>
          <p:nvPr/>
        </p:nvSpPr>
        <p:spPr>
          <a:xfrm>
            <a:off x="395536" y="764704"/>
            <a:ext cx="5256584" cy="5170646"/>
          </a:xfrm>
          <a:prstGeom prst="rect">
            <a:avLst/>
          </a:prstGeom>
          <a:noFill/>
        </p:spPr>
        <p:txBody>
          <a:bodyPr wrap="square" rtlCol="0">
            <a:spAutoFit/>
          </a:bodyPr>
          <a:lstStyle/>
          <a:p>
            <a:r>
              <a:rPr lang="en-US" i="1" dirty="0">
                <a:solidFill>
                  <a:schemeClr val="accent1">
                    <a:lumMod val="75000"/>
                  </a:schemeClr>
                </a:solidFill>
              </a:rPr>
              <a:t>CUANDO TU PROFESOR/A TE MUESTRA LA PANTALLA CON LA PREGUNTA:</a:t>
            </a:r>
          </a:p>
          <a:p>
            <a:endParaRPr lang="en-US" sz="1400" dirty="0"/>
          </a:p>
          <a:p>
            <a:r>
              <a:rPr lang="en-US" sz="1400" dirty="0"/>
              <a:t>1: CÉNTRATE EN EL ESTÍMULO (PANTALLA DE LA DERECHA)</a:t>
            </a:r>
          </a:p>
          <a:p>
            <a:endParaRPr lang="en-US" sz="1400" dirty="0"/>
          </a:p>
          <a:p>
            <a:r>
              <a:rPr lang="en-US" sz="1400" dirty="0"/>
              <a:t>2: LEE LA PREGUNTA CON MUCHA ATENCIÓN (PANTALLA DE LA IZQUIERDA)</a:t>
            </a:r>
          </a:p>
          <a:p>
            <a:endParaRPr lang="en-US" sz="1400" dirty="0"/>
          </a:p>
          <a:p>
            <a:r>
              <a:rPr lang="en-US" sz="1400" dirty="0"/>
              <a:t>3: TÓMATE TU TIEMPO PARA PENSAR EN LOS ELEMENTOS CLAVE DE LA PREGUNTA</a:t>
            </a:r>
          </a:p>
          <a:p>
            <a:endParaRPr lang="en-US" sz="1400" dirty="0"/>
          </a:p>
          <a:p>
            <a:r>
              <a:rPr lang="en-US" sz="1400" dirty="0"/>
              <a:t>4. PIENSA EN LA ESTRATEGIA A SEGUIR PARA RESPONDER A LA PREGUNTA</a:t>
            </a:r>
          </a:p>
          <a:p>
            <a:endParaRPr lang="en-US" sz="1400" dirty="0"/>
          </a:p>
          <a:p>
            <a:r>
              <a:rPr lang="en-US" sz="1400" dirty="0"/>
              <a:t>5. FORMULA TU RESPUESTA</a:t>
            </a:r>
          </a:p>
          <a:p>
            <a:endParaRPr lang="en-US" sz="1400" dirty="0"/>
          </a:p>
          <a:p>
            <a:r>
              <a:rPr lang="en-US" sz="1400" dirty="0"/>
              <a:t>6. DEBATE CON TUS COMPAÑEROS SOBRE LA ESTRATEGIA DE RESPUESTA Y SOBRE LA RESPUESTA CORRECTA</a:t>
            </a:r>
          </a:p>
          <a:p>
            <a:endParaRPr lang="en-US" sz="1400" dirty="0"/>
          </a:p>
          <a:p>
            <a:r>
              <a:rPr lang="en-US" sz="1400" dirty="0"/>
              <a:t>7. VISUALIZA LA SIGUIENTE DIAPOSITIVA CON LA SOLUCIÓN</a:t>
            </a:r>
          </a:p>
        </p:txBody>
      </p:sp>
      <p:pic>
        <p:nvPicPr>
          <p:cNvPr id="4" name="Picture 2" descr="C:\Users\Palmi\Desktop\ordenador y libro.jpg"/>
          <p:cNvPicPr>
            <a:picLocks noChangeAspect="1" noChangeArrowheads="1"/>
          </p:cNvPicPr>
          <p:nvPr/>
        </p:nvPicPr>
        <p:blipFill rotWithShape="1">
          <a:blip r:embed="rId2" cstate="print">
            <a:duotone>
              <a:prstClr val="black"/>
              <a:schemeClr val="tx2">
                <a:tint val="45000"/>
                <a:satMod val="400000"/>
              </a:schemeClr>
            </a:duotone>
          </a:blip>
          <a:srcRect l="39786" t="54893" r="17376" b="30361"/>
          <a:stretch/>
        </p:blipFill>
        <p:spPr bwMode="auto">
          <a:xfrm>
            <a:off x="0" y="6021288"/>
            <a:ext cx="9144000" cy="836712"/>
          </a:xfrm>
          <a:prstGeom prst="rect">
            <a:avLst/>
          </a:prstGeom>
          <a:noFill/>
          <a:ln w="1270000" cmpd="sng">
            <a:noFill/>
            <a:prstDash val="solid"/>
          </a:ln>
        </p:spPr>
      </p:pic>
      <p:sp>
        <p:nvSpPr>
          <p:cNvPr id="5" name="7 Rectángulo"/>
          <p:cNvSpPr/>
          <p:nvPr/>
        </p:nvSpPr>
        <p:spPr>
          <a:xfrm>
            <a:off x="0" y="6021288"/>
            <a:ext cx="9144000" cy="858188"/>
          </a:xfrm>
          <a:prstGeom prst="rect">
            <a:avLst/>
          </a:prstGeom>
          <a:solidFill>
            <a:srgbClr val="218DA8">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 name="Rectángulo 1"/>
          <p:cNvSpPr/>
          <p:nvPr/>
        </p:nvSpPr>
        <p:spPr>
          <a:xfrm>
            <a:off x="5868144" y="116632"/>
            <a:ext cx="3168352" cy="57606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RECUERDA:</a:t>
            </a:r>
          </a:p>
          <a:p>
            <a:pPr algn="ctr"/>
            <a:endParaRPr lang="en-US" dirty="0"/>
          </a:p>
          <a:p>
            <a:pPr marL="285750" indent="-285750">
              <a:buFont typeface="Wingdings" panose="05000000000000000000" pitchFamily="2" charset="2"/>
              <a:buChar char="q"/>
            </a:pPr>
            <a:r>
              <a:rPr lang="en-US" sz="1400" dirty="0"/>
              <a:t>LEE LA PREGUNTA Y EL ESTÍMULO CON MUCHA ATENCIÓN, NO TENGAS PRISA</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TÓMATE TU TIEMPO PARA PENSAR Y RESPONDER</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ESFUÉRZATE PARA RESPONDER LO MEJOR POSIBLE</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INTENTA SIEMPRE DAR UNA RESPUESTA AUNQUE NO LA TENGAS CLARA</a:t>
            </a:r>
          </a:p>
          <a:p>
            <a:pPr marL="285750" indent="-285750">
              <a:buFont typeface="Wingdings" panose="05000000000000000000" pitchFamily="2" charset="2"/>
              <a:buChar char="q"/>
            </a:pPr>
            <a:endParaRPr lang="en-US" sz="1400" dirty="0"/>
          </a:p>
          <a:p>
            <a:pPr marL="285750" indent="-285750">
              <a:buFont typeface="Wingdings" panose="05000000000000000000" pitchFamily="2" charset="2"/>
              <a:buChar char="q"/>
            </a:pPr>
            <a:r>
              <a:rPr lang="en-US" sz="1400" dirty="0"/>
              <a:t>REVISA TUS RESPUESTAS</a:t>
            </a:r>
          </a:p>
          <a:p>
            <a:endParaRPr lang="en-US" sz="1600" dirty="0"/>
          </a:p>
          <a:p>
            <a:r>
              <a:rPr lang="en-US" sz="1400" u="sng" dirty="0"/>
              <a:t>IMPORTANTE</a:t>
            </a:r>
            <a:r>
              <a:rPr lang="en-US" sz="1400" dirty="0"/>
              <a:t>: EN PISA MUCHAS VECES NO HAY RESPUESTAS CORRECTAS O INCORRECTAS, DEPENDE DE CÓMO ARGUMENTES TU RESPUESTA SE PUEDE PUNTUAR CON UNA PUNTUACIÓN MÁXIMA O PARCIAL </a:t>
            </a:r>
          </a:p>
        </p:txBody>
      </p:sp>
    </p:spTree>
    <p:extLst>
      <p:ext uri="{BB962C8B-B14F-4D97-AF65-F5344CB8AC3E}">
        <p14:creationId xmlns:p14="http://schemas.microsoft.com/office/powerpoint/2010/main" val="291288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9" name="Rectángulo 8"/>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CuadroTexto 28">
            <a:extLst>
              <a:ext uri="{FF2B5EF4-FFF2-40B4-BE49-F238E27FC236}">
                <a16:creationId xmlns:a16="http://schemas.microsoft.com/office/drawing/2014/main" id="{2E1678B0-A16D-4BA2-9C8B-AF5F9F3C8E92}"/>
              </a:ext>
            </a:extLst>
          </p:cNvPr>
          <p:cNvSpPr txBox="1"/>
          <p:nvPr/>
        </p:nvSpPr>
        <p:spPr>
          <a:xfrm>
            <a:off x="323528" y="668735"/>
            <a:ext cx="2232248" cy="430887"/>
          </a:xfrm>
          <a:prstGeom prst="rect">
            <a:avLst/>
          </a:prstGeom>
          <a:noFill/>
        </p:spPr>
        <p:txBody>
          <a:bodyPr wrap="square" rtlCol="0">
            <a:spAutoFit/>
          </a:bodyPr>
          <a:lstStyle/>
          <a:p>
            <a:pPr algn="just"/>
            <a:r>
              <a:rPr lang="es-ES" sz="1100" b="1" dirty="0"/>
              <a:t>Migración de las aves</a:t>
            </a:r>
          </a:p>
          <a:p>
            <a:pPr algn="just"/>
            <a:r>
              <a:rPr lang="es-ES" sz="1050" dirty="0">
                <a:solidFill>
                  <a:schemeClr val="tx1">
                    <a:lumMod val="65000"/>
                    <a:lumOff val="35000"/>
                  </a:schemeClr>
                </a:solidFill>
              </a:rPr>
              <a:t>Pregunta 1 / 2</a:t>
            </a:r>
            <a:endParaRPr lang="en-GB" sz="1050" dirty="0">
              <a:solidFill>
                <a:schemeClr val="tx1">
                  <a:lumMod val="65000"/>
                  <a:lumOff val="35000"/>
                </a:schemeClr>
              </a:solidFill>
            </a:endParaRPr>
          </a:p>
        </p:txBody>
      </p:sp>
      <p:sp>
        <p:nvSpPr>
          <p:cNvPr id="17" name="CuadroTexto 16">
            <a:extLst>
              <a:ext uri="{FF2B5EF4-FFF2-40B4-BE49-F238E27FC236}">
                <a16:creationId xmlns:a16="http://schemas.microsoft.com/office/drawing/2014/main" id="{FE35121B-E85E-4AF1-BC01-19F10E24342A}"/>
              </a:ext>
            </a:extLst>
          </p:cNvPr>
          <p:cNvSpPr txBox="1"/>
          <p:nvPr/>
        </p:nvSpPr>
        <p:spPr>
          <a:xfrm>
            <a:off x="4283968" y="836712"/>
            <a:ext cx="4104455" cy="1169551"/>
          </a:xfrm>
          <a:prstGeom prst="rect">
            <a:avLst/>
          </a:prstGeom>
          <a:solidFill>
            <a:schemeClr val="bg1"/>
          </a:solidFill>
        </p:spPr>
        <p:txBody>
          <a:bodyPr wrap="square" rtlCol="0">
            <a:spAutoFit/>
          </a:bodyPr>
          <a:lstStyle/>
          <a:p>
            <a:pPr algn="just">
              <a:spcBef>
                <a:spcPts val="1000"/>
              </a:spcBef>
              <a:spcAft>
                <a:spcPts val="750"/>
              </a:spcAft>
            </a:pPr>
            <a:r>
              <a:rPr lang="es-ES" sz="1000" dirty="0">
                <a:solidFill>
                  <a:srgbClr val="000000"/>
                </a:solidFill>
                <a:effectLst/>
                <a:ea typeface="Times New Roman" panose="02020603050405020304" pitchFamily="18" charset="0"/>
              </a:rPr>
              <a:t>La migración de aves es un movimiento estacional y masivo de aves hacia y desde sus lugares de cría. Cada año algunos voluntarios cuentan los ejemplares de aves migratorias que hay en lugares concretos. Los científicos capturan algunas aves y marcan las patas con anillos y banderines de diferentes colores. Gracias a los avistamientos de aves marcadas y al recuento de los voluntarios, los científicos pueden determinar las rutas migratorias de las aves.</a:t>
            </a:r>
            <a:endParaRPr lang="en-GB" sz="1000" dirty="0">
              <a:effectLst/>
              <a:ea typeface="Calibri" panose="020F0502020204030204" pitchFamily="34" charset="0"/>
            </a:endParaRPr>
          </a:p>
        </p:txBody>
      </p:sp>
      <p:pic>
        <p:nvPicPr>
          <p:cNvPr id="18" name="Picture 2">
            <a:extLst>
              <a:ext uri="{FF2B5EF4-FFF2-40B4-BE49-F238E27FC236}">
                <a16:creationId xmlns:a16="http://schemas.microsoft.com/office/drawing/2014/main" id="{047CAE70-9DD7-4FC3-95AA-26733D878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298" y="2530580"/>
            <a:ext cx="2089793" cy="1884356"/>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15"/>
          <p:cNvSpPr txBox="1">
            <a:spLocks noChangeArrowheads="1"/>
          </p:cNvSpPr>
          <p:nvPr/>
        </p:nvSpPr>
        <p:spPr bwMode="auto">
          <a:xfrm>
            <a:off x="368568" y="1251069"/>
            <a:ext cx="290728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000" i="1" dirty="0">
                <a:latin typeface="+mj-lt"/>
                <a:cs typeface="Helvetica" panose="020B0604020202020204" pitchFamily="34" charset="0"/>
              </a:rPr>
              <a:t>Consulta el artículo «Migración de aves» de la derecha. Haz clic en una opción para responder a la pregunta.</a:t>
            </a:r>
          </a:p>
          <a:p>
            <a:pPr>
              <a:spcBef>
                <a:spcPct val="0"/>
              </a:spcBef>
              <a:buFontTx/>
              <a:buNone/>
            </a:pPr>
            <a:endParaRPr lang="es-ES" altLang="ru-RU" sz="200" i="1" dirty="0">
              <a:latin typeface="+mj-lt"/>
              <a:cs typeface="Helvetica" panose="020B0604020202020204" pitchFamily="34" charset="0"/>
            </a:endParaRPr>
          </a:p>
          <a:p>
            <a:pPr>
              <a:spcBef>
                <a:spcPct val="0"/>
              </a:spcBef>
              <a:buFontTx/>
              <a:buNone/>
            </a:pPr>
            <a:r>
              <a:rPr lang="es-ES" altLang="ru-RU" sz="1000" dirty="0">
                <a:latin typeface="+mj-lt"/>
                <a:cs typeface="Helvetica" panose="020B0604020202020204" pitchFamily="34" charset="0"/>
              </a:rPr>
              <a:t>La mayoría de las aves migratorias se reúnen en una zona para después migrar en grandes grupos en lugar de hacerlo individualmente. Este comportamiento es el resultado de una evolución. ¿Cuál de las siguientes explicaciones científicas describe mejor la evolución de este comportamiento en la mayoría de las aves migratorias?</a:t>
            </a:r>
          </a:p>
        </p:txBody>
      </p:sp>
      <p:sp>
        <p:nvSpPr>
          <p:cNvPr id="25" name="Elipse 24">
            <a:extLst>
              <a:ext uri="{FF2B5EF4-FFF2-40B4-BE49-F238E27FC236}">
                <a16:creationId xmlns:a16="http://schemas.microsoft.com/office/drawing/2014/main" id="{D86FEBCF-A0F3-4DA1-8FE2-9EC65EAA13FB}"/>
              </a:ext>
            </a:extLst>
          </p:cNvPr>
          <p:cNvSpPr/>
          <p:nvPr/>
        </p:nvSpPr>
        <p:spPr>
          <a:xfrm>
            <a:off x="612832" y="3140968"/>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ipse 25">
            <a:extLst>
              <a:ext uri="{FF2B5EF4-FFF2-40B4-BE49-F238E27FC236}">
                <a16:creationId xmlns:a16="http://schemas.microsoft.com/office/drawing/2014/main" id="{3E22C955-D50F-4624-9074-40AFB177EF8A}"/>
              </a:ext>
            </a:extLst>
          </p:cNvPr>
          <p:cNvSpPr/>
          <p:nvPr/>
        </p:nvSpPr>
        <p:spPr>
          <a:xfrm>
            <a:off x="612832" y="3717032"/>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ipse 26">
            <a:extLst>
              <a:ext uri="{FF2B5EF4-FFF2-40B4-BE49-F238E27FC236}">
                <a16:creationId xmlns:a16="http://schemas.microsoft.com/office/drawing/2014/main" id="{3E90E4D9-212F-419A-A47D-AC09343F1711}"/>
              </a:ext>
            </a:extLst>
          </p:cNvPr>
          <p:cNvSpPr/>
          <p:nvPr/>
        </p:nvSpPr>
        <p:spPr>
          <a:xfrm>
            <a:off x="612832" y="4426180"/>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ipse 27">
            <a:extLst>
              <a:ext uri="{FF2B5EF4-FFF2-40B4-BE49-F238E27FC236}">
                <a16:creationId xmlns:a16="http://schemas.microsoft.com/office/drawing/2014/main" id="{BF244E50-1E12-4771-A329-BD3AAE0119FB}"/>
              </a:ext>
            </a:extLst>
          </p:cNvPr>
          <p:cNvSpPr/>
          <p:nvPr/>
        </p:nvSpPr>
        <p:spPr>
          <a:xfrm>
            <a:off x="614749" y="4858228"/>
            <a:ext cx="144016" cy="154948"/>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Tabla 4">
            <a:extLst>
              <a:ext uri="{FF2B5EF4-FFF2-40B4-BE49-F238E27FC236}">
                <a16:creationId xmlns:a16="http://schemas.microsoft.com/office/drawing/2014/main" id="{AA3DF4C9-9CC8-45F3-B08B-E650D471DAE8}"/>
              </a:ext>
            </a:extLst>
          </p:cNvPr>
          <p:cNvGraphicFramePr>
            <a:graphicFrameLocks noGrp="1"/>
          </p:cNvGraphicFramePr>
          <p:nvPr>
            <p:extLst>
              <p:ext uri="{D42A27DB-BD31-4B8C-83A1-F6EECF244321}">
                <p14:modId xmlns:p14="http://schemas.microsoft.com/office/powerpoint/2010/main" val="4090809458"/>
              </p:ext>
            </p:extLst>
          </p:nvPr>
        </p:nvGraphicFramePr>
        <p:xfrm>
          <a:off x="509891" y="3096306"/>
          <a:ext cx="2638388" cy="234696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95430410"/>
                    </a:ext>
                  </a:extLst>
                </a:gridCol>
                <a:gridCol w="2430108">
                  <a:extLst>
                    <a:ext uri="{9D8B030D-6E8A-4147-A177-3AD203B41FA5}">
                      <a16:colId xmlns:a16="http://schemas.microsoft.com/office/drawing/2014/main" val="347421630"/>
                    </a:ext>
                  </a:extLst>
                </a:gridCol>
              </a:tblGrid>
              <a:tr h="362118">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s-ES" sz="1000" b="0" dirty="0">
                          <a:solidFill>
                            <a:schemeClr val="tx1"/>
                          </a:solidFill>
                          <a:latin typeface="+mj-lt"/>
                          <a:cs typeface="Arial" panose="020B0604020202020204" pitchFamily="34" charset="0"/>
                        </a:rPr>
                        <a:t>Las aves que migraban individualmente o en pequeños grupos tenían menos probabilidad de sobrevivir y de tener crías.</a:t>
                      </a:r>
                      <a:endParaRPr lang="en-GB" sz="10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09575427"/>
                  </a:ext>
                </a:extLst>
              </a:tr>
              <a:tr h="362118">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s-ES" sz="1000" b="0" dirty="0">
                          <a:solidFill>
                            <a:schemeClr val="tx1"/>
                          </a:solidFill>
                          <a:latin typeface="+mj-lt"/>
                          <a:cs typeface="Arial" panose="020B0604020202020204" pitchFamily="34" charset="0"/>
                        </a:rPr>
                        <a:t>Las aves que migraban individualmente o en pequeños grupos tenían más probabilidad de encontrar alimento suficiente.</a:t>
                      </a:r>
                      <a:endParaRPr lang="en-GB" sz="10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96305585"/>
                  </a:ext>
                </a:extLst>
              </a:tr>
              <a:tr h="362118">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s-ES" sz="1000" b="0" i="0" u="none" strike="noStrike" baseline="0" dirty="0">
                          <a:solidFill>
                            <a:schemeClr val="tx1"/>
                          </a:solidFill>
                          <a:latin typeface="+mj-lt"/>
                          <a:cs typeface="Arial" panose="020B0604020202020204" pitchFamily="34" charset="0"/>
                        </a:rPr>
                        <a:t>Volar en grandes grupos permitía a otras especies de aves unirse a la migración.</a:t>
                      </a:r>
                      <a:endParaRPr lang="en-GB" sz="1000" b="0" i="0" u="none" strike="noStrike" baseline="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31083985"/>
                  </a:ext>
                </a:extLst>
              </a:tr>
              <a:tr h="362118">
                <a:tc>
                  <a:txBody>
                    <a:bodyPr/>
                    <a:lstStyle/>
                    <a:p>
                      <a:endParaRPr lang="en-GB" sz="1100" dirty="0">
                        <a:solidFill>
                          <a:schemeClr val="tx1"/>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a:r>
                        <a:rPr lang="es-ES" sz="1000" b="0" i="0" u="none" strike="noStrike" baseline="0" dirty="0">
                          <a:solidFill>
                            <a:schemeClr val="tx1"/>
                          </a:solidFill>
                          <a:latin typeface="+mj-lt"/>
                          <a:cs typeface="Arial" panose="020B0604020202020204" pitchFamily="34" charset="0"/>
                        </a:rPr>
                        <a:t>Volar en grandes grupos permitía que todos los pájaros tuviesen más oportunidades de encontrar un lugar donde anidar.</a:t>
                      </a:r>
                      <a:endParaRPr lang="en-GB" sz="1000" b="0" dirty="0">
                        <a:solidFill>
                          <a:schemeClr val="tx1"/>
                        </a:solidFill>
                        <a:latin typeface="+mj-lt"/>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41935433"/>
                  </a:ext>
                </a:extLst>
              </a:tr>
            </a:tbl>
          </a:graphicData>
        </a:graphic>
      </p:graphicFrame>
    </p:spTree>
    <p:extLst>
      <p:ext uri="{BB962C8B-B14F-4D97-AF65-F5344CB8AC3E}">
        <p14:creationId xmlns:p14="http://schemas.microsoft.com/office/powerpoint/2010/main" val="79102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La migración de las aves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521562063"/>
              </p:ext>
            </p:extLst>
          </p:nvPr>
        </p:nvGraphicFramePr>
        <p:xfrm>
          <a:off x="3851920" y="1844824"/>
          <a:ext cx="4896544" cy="405384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Además de la información del artículo, hay que prestar mucha atención a la información que </a:t>
                      </a:r>
                      <a:r>
                        <a:rPr lang="es-ES" sz="1200" kern="1200" dirty="0">
                          <a:solidFill>
                            <a:schemeClr val="tx1"/>
                          </a:solidFill>
                          <a:latin typeface="Arial" panose="020B0604020202020204" pitchFamily="34" charset="0"/>
                          <a:ea typeface="+mn-ea"/>
                          <a:cs typeface="Arial" panose="020B0604020202020204" pitchFamily="34" charset="0"/>
                        </a:rPr>
                        <a:t>te</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dan en la pregunta: “</a:t>
                      </a:r>
                      <a:r>
                        <a:rPr lang="es-ES" sz="1200" i="1" kern="1200" dirty="0">
                          <a:solidFill>
                            <a:srgbClr val="000000"/>
                          </a:solidFill>
                          <a:latin typeface="Arial" panose="020B0604020202020204" pitchFamily="34" charset="0"/>
                          <a:ea typeface="+mn-ea"/>
                          <a:cs typeface="Arial" panose="020B0604020202020204" pitchFamily="34" charset="0"/>
                        </a:rPr>
                        <a:t>La mayoría de las aves migratorias […] es el resultado de una evolución</a:t>
                      </a:r>
                      <a:r>
                        <a:rPr lang="es-ES" sz="1200" kern="1200" dirty="0">
                          <a:solidFill>
                            <a:srgbClr val="000000"/>
                          </a:solidFill>
                          <a:latin typeface="Arial" panose="020B0604020202020204" pitchFamily="34" charset="0"/>
                          <a:ea typeface="+mn-ea"/>
                          <a:cs typeface="Arial" panose="020B0604020202020204" pitchFamily="34" charset="0"/>
                        </a:rPr>
                        <a:t>”. En estos extractos de información se pueden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identificar conceptos clave</a:t>
                      </a:r>
                      <a:r>
                        <a:rPr lang="es-ES" sz="1200" kern="1200" dirty="0">
                          <a:solidFill>
                            <a:srgbClr val="000000"/>
                          </a:solidFill>
                          <a:latin typeface="Arial" panose="020B0604020202020204" pitchFamily="34" charset="0"/>
                          <a:ea typeface="+mn-ea"/>
                          <a:cs typeface="Arial" panose="020B0604020202020204" pitchFamily="34" charset="0"/>
                        </a:rPr>
                        <a:t>, como “</a:t>
                      </a:r>
                      <a:r>
                        <a:rPr lang="es-ES" sz="1200" i="1" kern="1200" dirty="0">
                          <a:solidFill>
                            <a:srgbClr val="000000"/>
                          </a:solidFill>
                          <a:latin typeface="Arial" panose="020B0604020202020204" pitchFamily="34" charset="0"/>
                          <a:ea typeface="+mn-ea"/>
                          <a:cs typeface="Arial" panose="020B0604020202020204" pitchFamily="34" charset="0"/>
                        </a:rPr>
                        <a:t>evolución</a:t>
                      </a:r>
                      <a:r>
                        <a:rPr lang="es-ES" sz="1200" kern="1200" dirty="0">
                          <a:solidFill>
                            <a:srgbClr val="000000"/>
                          </a:solidFill>
                          <a:latin typeface="Arial" panose="020B0604020202020204" pitchFamily="34" charset="0"/>
                          <a:ea typeface="+mn-ea"/>
                          <a:cs typeface="Arial" panose="020B0604020202020204" pitchFamily="34" charset="0"/>
                        </a:rPr>
                        <a:t>”.</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Ahora hay que centrarse en la pregunta, en la que se pide que se explique el fenómeno. </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kern="1200" dirty="0">
                          <a:solidFill>
                            <a:srgbClr val="000000"/>
                          </a:solidFill>
                          <a:latin typeface="Arial" panose="020B0604020202020204" pitchFamily="34" charset="0"/>
                          <a:ea typeface="+mn-ea"/>
                          <a:cs typeface="Arial" panose="020B0604020202020204" pitchFamily="34" charset="0"/>
                        </a:rPr>
                        <a:t>Desde el punto de vista de la evolución, ¿Qué aspectos favorecen la evolución de las especies? ¿Qué sabes de la evolución? ¿Cómo y cuándo se produce?</a:t>
                      </a:r>
                    </a:p>
                    <a:p>
                      <a:endParaRPr lang="es-ES" sz="1200"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kern="1200" dirty="0">
                          <a:solidFill>
                            <a:srgbClr val="000000"/>
                          </a:solidFill>
                          <a:latin typeface="Arial" panose="020B0604020202020204" pitchFamily="34" charset="0"/>
                          <a:ea typeface="+mn-ea"/>
                          <a:cs typeface="Arial" panose="020B0604020202020204" pitchFamily="34" charset="0"/>
                        </a:rPr>
                        <a:t>Leer cada una de las opciones. ¿Puedes descartar claramente alguna?</a:t>
                      </a:r>
                    </a:p>
                    <a:p>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Escoger </a:t>
                      </a:r>
                      <a:r>
                        <a:rPr lang="es-ES" sz="1200" kern="1200" dirty="0">
                          <a:solidFill>
                            <a:schemeClr val="tx1"/>
                          </a:solidFill>
                          <a:latin typeface="Arial" panose="020B0604020202020204" pitchFamily="34" charset="0"/>
                          <a:ea typeface="+mn-ea"/>
                          <a:cs typeface="Arial" panose="020B0604020202020204" pitchFamily="34" charset="0"/>
                        </a:rPr>
                        <a:t>una</a:t>
                      </a:r>
                      <a:r>
                        <a:rPr lang="es-ES" sz="1200" kern="1200" dirty="0">
                          <a:solidFill>
                            <a:srgbClr val="000000"/>
                          </a:solidFill>
                          <a:latin typeface="Arial" panose="020B0604020202020204" pitchFamily="34" charset="0"/>
                          <a:ea typeface="+mn-ea"/>
                          <a:cs typeface="Arial" panose="020B0604020202020204" pitchFamily="34" charset="0"/>
                        </a:rPr>
                        <a:t> opción. Leer de nuevo la pregunta y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comprobar </a:t>
                      </a:r>
                      <a:r>
                        <a:rPr lang="es-ES" sz="1200" kern="1200" dirty="0">
                          <a:solidFill>
                            <a:srgbClr val="000000"/>
                          </a:solidFill>
                          <a:latin typeface="Arial" panose="020B0604020202020204" pitchFamily="34" charset="0"/>
                          <a:ea typeface="+mn-ea"/>
                          <a:cs typeface="Arial" panose="020B0604020202020204" pitchFamily="34" charset="0"/>
                        </a:rPr>
                        <a:t>que</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chemeClr val="tx1"/>
                          </a:solidFill>
                          <a:latin typeface="Arial" panose="020B0604020202020204" pitchFamily="34" charset="0"/>
                          <a:ea typeface="+mn-ea"/>
                          <a:cs typeface="Arial" panose="020B0604020202020204" pitchFamily="34" charset="0"/>
                        </a:rPr>
                        <a:t>la</a:t>
                      </a:r>
                      <a:r>
                        <a:rPr lang="es-ES" sz="1200" kern="1200" dirty="0">
                          <a:solidFill>
                            <a:srgbClr val="FF0000"/>
                          </a:solidFill>
                          <a:latin typeface="Arial" panose="020B0604020202020204" pitchFamily="34" charset="0"/>
                          <a:ea typeface="+mn-ea"/>
                          <a:cs typeface="Arial" panose="020B0604020202020204" pitchFamily="34" charset="0"/>
                        </a:rPr>
                        <a:t> </a:t>
                      </a:r>
                      <a:r>
                        <a:rPr lang="es-ES" sz="1200" kern="1200" dirty="0">
                          <a:solidFill>
                            <a:srgbClr val="000000"/>
                          </a:solidFill>
                          <a:latin typeface="Arial" panose="020B0604020202020204" pitchFamily="34" charset="0"/>
                          <a:ea typeface="+mn-ea"/>
                          <a:cs typeface="Arial" panose="020B0604020202020204" pitchFamily="34" charset="0"/>
                        </a:rPr>
                        <a:t>opción escogida da respuesta a la pregunta planteada.</a:t>
                      </a:r>
                      <a:endParaRPr lang="es-ES" sz="12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6258576"/>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pPr>
              <a:defRPr/>
            </a:pPr>
            <a:r>
              <a:rPr lang="es-ES" sz="1400" i="1" dirty="0"/>
              <a:t>Explicar fenómenos científicamente</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El estudiante selecciona “</a:t>
            </a:r>
            <a:r>
              <a:rPr lang="es-ES" sz="1400" dirty="0"/>
              <a:t>Las aves que migraban individualmente o en pequeños grupos tenían menos probabilidad de sobrevivir y de tener crías”</a:t>
            </a:r>
            <a:r>
              <a:rPr lang="es-ES" altLang="ru-RU" sz="1400" i="1" kern="1200" dirty="0">
                <a:solidFill>
                  <a:schemeClr val="tx1"/>
                </a:solidFill>
              </a:rPr>
              <a:t>. </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1/2</a:t>
            </a:r>
          </a:p>
        </p:txBody>
      </p:sp>
    </p:spTree>
    <p:extLst>
      <p:ext uri="{BB962C8B-B14F-4D97-AF65-F5344CB8AC3E}">
        <p14:creationId xmlns:p14="http://schemas.microsoft.com/office/powerpoint/2010/main" val="99159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79512" y="44624"/>
            <a:ext cx="8841641" cy="6624736"/>
            <a:chOff x="179512" y="44624"/>
            <a:chExt cx="8841641" cy="6624736"/>
          </a:xfrm>
        </p:grpSpPr>
        <p:pic>
          <p:nvPicPr>
            <p:cNvPr id="2" name="Imagen 1"/>
            <p:cNvPicPr>
              <a:picLocks noChangeAspect="1"/>
            </p:cNvPicPr>
            <p:nvPr/>
          </p:nvPicPr>
          <p:blipFill>
            <a:blip r:embed="rId2"/>
            <a:stretch>
              <a:fillRect/>
            </a:stretch>
          </p:blipFill>
          <p:spPr>
            <a:xfrm>
              <a:off x="179512" y="44624"/>
              <a:ext cx="8841641" cy="6624736"/>
            </a:xfrm>
            <a:prstGeom prst="rect">
              <a:avLst/>
            </a:prstGeom>
          </p:spPr>
        </p:pic>
        <p:sp>
          <p:nvSpPr>
            <p:cNvPr id="3" name="Rectángulo 2"/>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ángulo 6"/>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9" name="Rectángulo 8"/>
          <p:cNvSpPr/>
          <p:nvPr/>
        </p:nvSpPr>
        <p:spPr>
          <a:xfrm>
            <a:off x="323528" y="660428"/>
            <a:ext cx="2952328" cy="469359"/>
          </a:xfrm>
          <a:prstGeom prst="rect">
            <a:avLst/>
          </a:prstGeom>
          <a:solidFill>
            <a:srgbClr val="BFD3F2"/>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CuadroTexto 28">
            <a:extLst>
              <a:ext uri="{FF2B5EF4-FFF2-40B4-BE49-F238E27FC236}">
                <a16:creationId xmlns:a16="http://schemas.microsoft.com/office/drawing/2014/main" id="{2E1678B0-A16D-4BA2-9C8B-AF5F9F3C8E92}"/>
              </a:ext>
            </a:extLst>
          </p:cNvPr>
          <p:cNvSpPr txBox="1"/>
          <p:nvPr/>
        </p:nvSpPr>
        <p:spPr>
          <a:xfrm>
            <a:off x="323528" y="668735"/>
            <a:ext cx="2232248" cy="430887"/>
          </a:xfrm>
          <a:prstGeom prst="rect">
            <a:avLst/>
          </a:prstGeom>
          <a:noFill/>
        </p:spPr>
        <p:txBody>
          <a:bodyPr wrap="square" rtlCol="0">
            <a:spAutoFit/>
          </a:bodyPr>
          <a:lstStyle/>
          <a:p>
            <a:pPr algn="just"/>
            <a:r>
              <a:rPr lang="es-ES" sz="1100" b="1" dirty="0"/>
              <a:t>Migración de las aves</a:t>
            </a:r>
          </a:p>
          <a:p>
            <a:pPr algn="just"/>
            <a:r>
              <a:rPr lang="es-ES" sz="1050" dirty="0">
                <a:solidFill>
                  <a:schemeClr val="tx1">
                    <a:lumMod val="65000"/>
                    <a:lumOff val="35000"/>
                  </a:schemeClr>
                </a:solidFill>
              </a:rPr>
              <a:t>Pregunta 2 / 2</a:t>
            </a:r>
            <a:endParaRPr lang="en-GB" sz="1050" dirty="0">
              <a:solidFill>
                <a:schemeClr val="tx1">
                  <a:lumMod val="65000"/>
                  <a:lumOff val="35000"/>
                </a:schemeClr>
              </a:solidFill>
            </a:endParaRPr>
          </a:p>
        </p:txBody>
      </p:sp>
      <p:sp>
        <p:nvSpPr>
          <p:cNvPr id="17" name="CuadroTexto 16">
            <a:extLst>
              <a:ext uri="{FF2B5EF4-FFF2-40B4-BE49-F238E27FC236}">
                <a16:creationId xmlns:a16="http://schemas.microsoft.com/office/drawing/2014/main" id="{FE35121B-E85E-4AF1-BC01-19F10E24342A}"/>
              </a:ext>
            </a:extLst>
          </p:cNvPr>
          <p:cNvSpPr txBox="1"/>
          <p:nvPr/>
        </p:nvSpPr>
        <p:spPr>
          <a:xfrm>
            <a:off x="4283968" y="836712"/>
            <a:ext cx="4104455" cy="1169551"/>
          </a:xfrm>
          <a:prstGeom prst="rect">
            <a:avLst/>
          </a:prstGeom>
          <a:solidFill>
            <a:schemeClr val="bg1"/>
          </a:solidFill>
        </p:spPr>
        <p:txBody>
          <a:bodyPr wrap="square" rtlCol="0">
            <a:spAutoFit/>
          </a:bodyPr>
          <a:lstStyle/>
          <a:p>
            <a:pPr algn="just">
              <a:spcBef>
                <a:spcPts val="1000"/>
              </a:spcBef>
              <a:spcAft>
                <a:spcPts val="750"/>
              </a:spcAft>
            </a:pPr>
            <a:r>
              <a:rPr lang="es-ES" sz="1000" dirty="0">
                <a:solidFill>
                  <a:srgbClr val="000000"/>
                </a:solidFill>
                <a:effectLst/>
                <a:ea typeface="Times New Roman" panose="02020603050405020304" pitchFamily="18" charset="0"/>
              </a:rPr>
              <a:t>La migración de aves es un movimiento estacional y masivo de aves hacia y desde sus lugares de cría. Cada año algunos voluntarios cuentan los ejemplares de aves migratorias que hay en lugares concretos. Los científicos capturan algunas aves y marcan las patas con anillos y banderines de diferentes colores. Gracias a los avistamientos de aves marcadas y al recuento de los voluntarios, los científicos pueden determinar las rutas migratorias de las aves.</a:t>
            </a:r>
            <a:endParaRPr lang="en-GB" sz="1000" dirty="0">
              <a:effectLst/>
              <a:ea typeface="Calibri" panose="020F0502020204030204" pitchFamily="34" charset="0"/>
            </a:endParaRPr>
          </a:p>
        </p:txBody>
      </p:sp>
      <p:pic>
        <p:nvPicPr>
          <p:cNvPr id="18" name="Picture 2">
            <a:extLst>
              <a:ext uri="{FF2B5EF4-FFF2-40B4-BE49-F238E27FC236}">
                <a16:creationId xmlns:a16="http://schemas.microsoft.com/office/drawing/2014/main" id="{047CAE70-9DD7-4FC3-95AA-26733D878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298" y="2530580"/>
            <a:ext cx="2089793" cy="1884356"/>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5"/>
          <p:cNvSpPr txBox="1">
            <a:spLocks noChangeArrowheads="1"/>
          </p:cNvSpPr>
          <p:nvPr/>
        </p:nvSpPr>
        <p:spPr bwMode="auto">
          <a:xfrm>
            <a:off x="318904" y="1318396"/>
            <a:ext cx="29569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ru-RU" sz="1000" i="1" dirty="0">
                <a:latin typeface="+mj-lt"/>
                <a:cs typeface="Helvetica" panose="020B0604020202020204" pitchFamily="34" charset="0"/>
              </a:rPr>
              <a:t>Consulta el artículo «Migración de aves» de la derecha. </a:t>
            </a:r>
          </a:p>
          <a:p>
            <a:pPr>
              <a:spcBef>
                <a:spcPct val="0"/>
              </a:spcBef>
              <a:buFontTx/>
              <a:buNone/>
            </a:pPr>
            <a:endParaRPr lang="es-ES" altLang="ru-RU" sz="1000" i="1" dirty="0">
              <a:latin typeface="+mj-lt"/>
              <a:cs typeface="Helvetica" panose="020B0604020202020204" pitchFamily="34" charset="0"/>
            </a:endParaRPr>
          </a:p>
          <a:p>
            <a:pPr>
              <a:spcBef>
                <a:spcPct val="0"/>
              </a:spcBef>
              <a:buFontTx/>
              <a:buNone/>
            </a:pPr>
            <a:endParaRPr lang="es-ES" altLang="ru-RU" sz="200" i="1" dirty="0">
              <a:latin typeface="+mj-lt"/>
              <a:cs typeface="Helvetica" panose="020B0604020202020204" pitchFamily="34" charset="0"/>
            </a:endParaRPr>
          </a:p>
          <a:p>
            <a:pPr>
              <a:spcBef>
                <a:spcPct val="0"/>
              </a:spcBef>
              <a:buFontTx/>
              <a:buNone/>
            </a:pPr>
            <a:r>
              <a:rPr lang="es-ES" altLang="ru-RU" sz="1000" dirty="0">
                <a:latin typeface="+mj-lt"/>
                <a:cs typeface="Helvetica" panose="020B0604020202020204" pitchFamily="34" charset="0"/>
              </a:rPr>
              <a:t>Identifica un factor que puede hacer que el recuento de aves migratorias que realizan los voluntarios sea impreciso, y explica de qué manera ese factor afecta al recuento.</a:t>
            </a:r>
          </a:p>
        </p:txBody>
      </p:sp>
      <p:sp>
        <p:nvSpPr>
          <p:cNvPr id="21" name="CuadroTexto 20">
            <a:extLst>
              <a:ext uri="{FF2B5EF4-FFF2-40B4-BE49-F238E27FC236}">
                <a16:creationId xmlns:a16="http://schemas.microsoft.com/office/drawing/2014/main" id="{9A4A4A4B-CADF-4E6D-95E8-F6C5128DE69C}"/>
              </a:ext>
            </a:extLst>
          </p:cNvPr>
          <p:cNvSpPr txBox="1"/>
          <p:nvPr/>
        </p:nvSpPr>
        <p:spPr>
          <a:xfrm>
            <a:off x="395536" y="2819529"/>
            <a:ext cx="2736304" cy="1200329"/>
          </a:xfrm>
          <a:prstGeom prst="rect">
            <a:avLst/>
          </a:prstGeom>
          <a:noFill/>
          <a:ln>
            <a:solidFill>
              <a:schemeClr val="tx1"/>
            </a:solidFill>
          </a:ln>
        </p:spPr>
        <p:txBody>
          <a:bodyPr wrap="square" rtlCol="0">
            <a:spAutoFit/>
          </a:bodyPr>
          <a:lstStyle/>
          <a:p>
            <a:endParaRPr lang="es-ES" dirty="0">
              <a:ln>
                <a:solidFill>
                  <a:sysClr val="windowText" lastClr="000000"/>
                </a:solidFill>
              </a:ln>
            </a:endParaRPr>
          </a:p>
          <a:p>
            <a:endParaRPr lang="en-GB" dirty="0">
              <a:ln>
                <a:solidFill>
                  <a:sysClr val="windowText" lastClr="000000"/>
                </a:solidFill>
              </a:ln>
            </a:endParaRPr>
          </a:p>
          <a:p>
            <a:endParaRPr lang="en-GB" dirty="0">
              <a:ln>
                <a:solidFill>
                  <a:sysClr val="windowText" lastClr="000000"/>
                </a:solidFill>
              </a:ln>
            </a:endParaRPr>
          </a:p>
          <a:p>
            <a:endParaRPr lang="en-GB" dirty="0">
              <a:ln>
                <a:solidFill>
                  <a:sysClr val="windowText" lastClr="000000"/>
                </a:solidFill>
              </a:ln>
            </a:endParaRPr>
          </a:p>
        </p:txBody>
      </p:sp>
    </p:spTree>
    <p:extLst>
      <p:ext uri="{BB962C8B-B14F-4D97-AF65-F5344CB8AC3E}">
        <p14:creationId xmlns:p14="http://schemas.microsoft.com/office/powerpoint/2010/main" val="275421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La migración de las aves</a:t>
            </a:r>
          </a:p>
        </p:txBody>
      </p:sp>
      <p:graphicFrame>
        <p:nvGraphicFramePr>
          <p:cNvPr id="9" name="Marcador de contenido 8">
            <a:extLst>
              <a:ext uri="{FF2B5EF4-FFF2-40B4-BE49-F238E27FC236}">
                <a16:creationId xmlns:a16="http://schemas.microsoft.com/office/drawing/2014/main" id="{92FA6930-C104-4FFE-B477-E3B952540103}"/>
              </a:ext>
            </a:extLst>
          </p:cNvPr>
          <p:cNvGraphicFramePr>
            <a:graphicFrameLocks noGrp="1"/>
          </p:cNvGraphicFramePr>
          <p:nvPr>
            <p:ph sz="half" idx="4294967295"/>
            <p:extLst>
              <p:ext uri="{D42A27DB-BD31-4B8C-83A1-F6EECF244321}">
                <p14:modId xmlns:p14="http://schemas.microsoft.com/office/powerpoint/2010/main" val="2600405557"/>
              </p:ext>
            </p:extLst>
          </p:nvPr>
        </p:nvGraphicFramePr>
        <p:xfrm>
          <a:off x="3851920" y="1844824"/>
          <a:ext cx="4896544" cy="4114800"/>
        </p:xfrm>
        <a:graphic>
          <a:graphicData uri="http://schemas.openxmlformats.org/drawingml/2006/table">
            <a:tbl>
              <a:tblPr firstRow="1" bandRow="1">
                <a:tableStyleId>{5940675A-B579-460E-94D1-54222C63F5DA}</a:tableStyleId>
              </a:tblPr>
              <a:tblGrid>
                <a:gridCol w="640669">
                  <a:extLst>
                    <a:ext uri="{9D8B030D-6E8A-4147-A177-3AD203B41FA5}">
                      <a16:colId xmlns:a16="http://schemas.microsoft.com/office/drawing/2014/main" val="1794107212"/>
                    </a:ext>
                  </a:extLst>
                </a:gridCol>
                <a:gridCol w="4255875">
                  <a:extLst>
                    <a:ext uri="{9D8B030D-6E8A-4147-A177-3AD203B41FA5}">
                      <a16:colId xmlns:a16="http://schemas.microsoft.com/office/drawing/2014/main" val="328370598"/>
                    </a:ext>
                  </a:extLst>
                </a:gridCol>
              </a:tblGrid>
              <a:tr h="370840">
                <a:tc>
                  <a:txBody>
                    <a:bodyPr/>
                    <a:lstStyle/>
                    <a:p>
                      <a:pPr algn="ctr"/>
                      <a:r>
                        <a:rPr lang="en" sz="3200" dirty="0">
                          <a:solidFill>
                            <a:schemeClr val="accent5"/>
                          </a:solidFill>
                          <a:latin typeface="Arial Black" panose="020B0A04020102020204" pitchFamily="34" charset="0"/>
                          <a:cs typeface="Arial" panose="020B0604020202020204" pitchFamily="34" charset="0"/>
                        </a:rPr>
                        <a:t>1</a:t>
                      </a:r>
                      <a:endParaRPr lang="es-ES" sz="3200" dirty="0">
                        <a:solidFill>
                          <a:schemeClr val="accent5"/>
                        </a:solidFill>
                        <a:latin typeface="Arial Black" panose="020B0A040201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Leer atentamente el artículo. Después centrarse en la pregunta. </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8391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3200" kern="1200" dirty="0">
                          <a:solidFill>
                            <a:schemeClr val="accent5"/>
                          </a:solidFill>
                          <a:latin typeface="Arial Black" panose="020B0A04020102020204" pitchFamily="34" charset="0"/>
                          <a:ea typeface="+mn-ea"/>
                          <a:cs typeface="Arial" panose="020B0604020202020204" pitchFamily="34" charset="0"/>
                        </a:rPr>
                        <a:t>2</a:t>
                      </a:r>
                    </a:p>
                    <a:p>
                      <a:endParaRPr lang="es-ES" sz="1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Subrayar o marcar exactamente lo que </a:t>
                      </a:r>
                      <a:r>
                        <a:rPr lang="es-ES" sz="1200" kern="1200" dirty="0">
                          <a:solidFill>
                            <a:schemeClr val="tx1"/>
                          </a:solidFill>
                          <a:latin typeface="Arial" panose="020B0604020202020204" pitchFamily="34" charset="0"/>
                          <a:ea typeface="+mn-ea"/>
                          <a:cs typeface="Arial" panose="020B0604020202020204" pitchFamily="34" charset="0"/>
                        </a:rPr>
                        <a:t>te piden </a:t>
                      </a:r>
                      <a:r>
                        <a:rPr lang="es-ES" sz="1200" kern="1200" dirty="0">
                          <a:solidFill>
                            <a:srgbClr val="000000"/>
                          </a:solidFill>
                          <a:latin typeface="Arial" panose="020B0604020202020204" pitchFamily="34" charset="0"/>
                          <a:ea typeface="+mn-ea"/>
                          <a:cs typeface="Arial" panose="020B0604020202020204" pitchFamily="34" charset="0"/>
                        </a:rPr>
                        <a:t>en la pregunta. “</a:t>
                      </a:r>
                      <a:r>
                        <a:rPr lang="es-ES" sz="1200" b="1" i="1" u="none" kern="1200" dirty="0">
                          <a:solidFill>
                            <a:schemeClr val="accent5">
                              <a:lumMod val="50000"/>
                            </a:schemeClr>
                          </a:solidFill>
                          <a:latin typeface="Arial" panose="020B0604020202020204" pitchFamily="34" charset="0"/>
                          <a:ea typeface="+mn-ea"/>
                          <a:cs typeface="Arial" panose="020B0604020202020204" pitchFamily="34" charset="0"/>
                        </a:rPr>
                        <a:t>Identifica un factor </a:t>
                      </a:r>
                      <a:r>
                        <a:rPr lang="es-ES" sz="1200" i="1" u="none" kern="1200" dirty="0">
                          <a:solidFill>
                            <a:srgbClr val="000000"/>
                          </a:solidFill>
                          <a:latin typeface="Arial" panose="020B0604020202020204" pitchFamily="34" charset="0"/>
                          <a:ea typeface="+mn-ea"/>
                          <a:cs typeface="Arial" panose="020B0604020202020204" pitchFamily="34" charset="0"/>
                        </a:rPr>
                        <a:t>que puede hacer </a:t>
                      </a:r>
                      <a:r>
                        <a:rPr lang="es-ES" altLang="ru-RU" sz="1200" i="1" u="none" kern="1200" dirty="0">
                          <a:solidFill>
                            <a:srgbClr val="000000"/>
                          </a:solidFill>
                          <a:latin typeface="Arial" panose="020B0604020202020204" pitchFamily="34" charset="0"/>
                          <a:ea typeface="+mn-ea"/>
                          <a:cs typeface="Arial" panose="020B0604020202020204" pitchFamily="34" charset="0"/>
                        </a:rPr>
                        <a:t>que el recuento de aves migratorias que realizan los </a:t>
                      </a:r>
                      <a:r>
                        <a:rPr lang="es-ES" altLang="ru-RU" sz="1200" i="1" u="none" kern="1200" dirty="0">
                          <a:solidFill>
                            <a:schemeClr val="tx1"/>
                          </a:solidFill>
                          <a:latin typeface="Arial" panose="020B0604020202020204" pitchFamily="34" charset="0"/>
                          <a:ea typeface="+mn-ea"/>
                          <a:cs typeface="Arial" panose="020B0604020202020204" pitchFamily="34" charset="0"/>
                        </a:rPr>
                        <a:t>voluntarios sea impreciso </a:t>
                      </a:r>
                      <a:r>
                        <a:rPr lang="es-ES" altLang="ru-RU" sz="1200" b="1" i="1" u="none" kern="1200" dirty="0">
                          <a:solidFill>
                            <a:schemeClr val="accent5">
                              <a:lumMod val="50000"/>
                            </a:schemeClr>
                          </a:solidFill>
                          <a:latin typeface="Arial" panose="020B0604020202020204" pitchFamily="34" charset="0"/>
                          <a:ea typeface="+mn-ea"/>
                          <a:cs typeface="Arial" panose="020B0604020202020204" pitchFamily="34" charset="0"/>
                        </a:rPr>
                        <a:t>y explica </a:t>
                      </a:r>
                      <a:r>
                        <a:rPr lang="es-ES" altLang="ru-RU" sz="1200" i="1" u="none" kern="1200" dirty="0">
                          <a:solidFill>
                            <a:schemeClr val="tx1"/>
                          </a:solidFill>
                          <a:latin typeface="Arial" panose="020B0604020202020204" pitchFamily="34" charset="0"/>
                          <a:ea typeface="+mn-ea"/>
                          <a:cs typeface="Arial" panose="020B0604020202020204" pitchFamily="34" charset="0"/>
                        </a:rPr>
                        <a:t>de qué manera ese factor afecta al recuento</a:t>
                      </a:r>
                      <a:r>
                        <a:rPr lang="es-ES" altLang="ru-RU" sz="1200" u="none" kern="1200" dirty="0">
                          <a:solidFill>
                            <a:schemeClr val="tx1"/>
                          </a:solidFill>
                          <a:latin typeface="Arial" panose="020B0604020202020204" pitchFamily="34" charset="0"/>
                          <a:ea typeface="+mn-ea"/>
                          <a:cs typeface="Arial" panose="020B0604020202020204" pitchFamily="34" charset="0"/>
                        </a:rPr>
                        <a:t>”.</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124677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3</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ES" sz="1200" kern="1200" dirty="0">
                          <a:solidFill>
                            <a:srgbClr val="000000"/>
                          </a:solidFill>
                          <a:latin typeface="Arial" panose="020B0604020202020204" pitchFamily="34" charset="0"/>
                          <a:ea typeface="+mn-ea"/>
                          <a:cs typeface="Arial" panose="020B0604020202020204" pitchFamily="34" charset="0"/>
                        </a:rPr>
                        <a:t>El artículo no menciona ningún factor que puede hacer impreciso el recuento. Por este </a:t>
                      </a:r>
                      <a:r>
                        <a:rPr lang="es-ES" sz="1200" kern="1200" dirty="0">
                          <a:solidFill>
                            <a:schemeClr val="tx1"/>
                          </a:solidFill>
                          <a:latin typeface="Arial" panose="020B0604020202020204" pitchFamily="34" charset="0"/>
                          <a:ea typeface="+mn-ea"/>
                          <a:cs typeface="Arial" panose="020B0604020202020204" pitchFamily="34" charset="0"/>
                        </a:rPr>
                        <a:t>motivo tienes que reflexionar tu mismo sobre ello.</a:t>
                      </a:r>
                      <a:endParaRPr lang="es-E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51492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4</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¿Qué sabes sobre las mediciones científicas? ¿En qué condiciones deben hacerse las mediciones y recuentos? </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5247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5</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Nombrar claramente un factor y explicar cómo puede afectar. Por ejemplo: “</a:t>
                      </a:r>
                      <a:r>
                        <a:rPr lang="es-ES" sz="1200" i="1" kern="1200" dirty="0">
                          <a:solidFill>
                            <a:srgbClr val="000000"/>
                          </a:solidFill>
                          <a:latin typeface="Arial" panose="020B0604020202020204" pitchFamily="34" charset="0"/>
                          <a:ea typeface="+mn-ea"/>
                          <a:cs typeface="Arial" panose="020B0604020202020204" pitchFamily="34" charset="0"/>
                        </a:rPr>
                        <a:t>La hora del día en que se hace el recuento. Si los voluntarios hacen el recuento a diferentes horas es posible que el recuento se vea afectado</a:t>
                      </a:r>
                      <a:r>
                        <a:rPr lang="es-ES" sz="1200" kern="1200" dirty="0">
                          <a:solidFill>
                            <a:srgbClr val="000000"/>
                          </a:solidFill>
                          <a:latin typeface="Arial" panose="020B0604020202020204" pitchFamily="34" charset="0"/>
                          <a:ea typeface="+mn-ea"/>
                          <a:cs typeface="Arial" panose="020B0604020202020204" pitchFamily="34" charset="0"/>
                        </a:rPr>
                        <a:t>”.</a:t>
                      </a:r>
                    </a:p>
                    <a:p>
                      <a:endParaRPr lang="es-ES"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6258576"/>
                  </a:ext>
                </a:extLst>
              </a:tr>
            </a:tbl>
          </a:graphicData>
        </a:graphic>
      </p:graphicFrame>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Evaluar y diseñar un estudio científico</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El estudiante identifica como mínimo un factor concreto que pueda afectar a la precisión de los observadores en el recuento.</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2/2</a:t>
            </a:r>
          </a:p>
        </p:txBody>
      </p:sp>
    </p:spTree>
    <p:extLst>
      <p:ext uri="{BB962C8B-B14F-4D97-AF65-F5344CB8AC3E}">
        <p14:creationId xmlns:p14="http://schemas.microsoft.com/office/powerpoint/2010/main" val="154319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D075DCA-8621-4BCD-ABE7-99AF7BFCF00C}"/>
              </a:ext>
            </a:extLst>
          </p:cNvPr>
          <p:cNvSpPr>
            <a:spLocks noGrp="1"/>
          </p:cNvSpPr>
          <p:nvPr>
            <p:ph sz="half" idx="13"/>
          </p:nvPr>
        </p:nvSpPr>
        <p:spPr/>
        <p:txBody>
          <a:bodyPr/>
          <a:lstStyle/>
          <a:p>
            <a:r>
              <a:rPr lang="es-ES" dirty="0"/>
              <a:t>La migración de las aves</a:t>
            </a:r>
          </a:p>
        </p:txBody>
      </p:sp>
      <p:sp>
        <p:nvSpPr>
          <p:cNvPr id="4" name="Marcador de contenido 3">
            <a:extLst>
              <a:ext uri="{FF2B5EF4-FFF2-40B4-BE49-F238E27FC236}">
                <a16:creationId xmlns:a16="http://schemas.microsoft.com/office/drawing/2014/main" id="{ED71B25B-175D-40CC-8D28-BC16B156822A}"/>
              </a:ext>
            </a:extLst>
          </p:cNvPr>
          <p:cNvSpPr>
            <a:spLocks noGrp="1"/>
          </p:cNvSpPr>
          <p:nvPr>
            <p:ph sz="half" idx="15"/>
          </p:nvPr>
        </p:nvSpPr>
        <p:spPr>
          <a:xfrm>
            <a:off x="1187624" y="1844824"/>
            <a:ext cx="2016224" cy="504056"/>
          </a:xfrm>
        </p:spPr>
        <p:txBody>
          <a:bodyPr/>
          <a:lstStyle/>
          <a:p>
            <a:r>
              <a:rPr lang="es-ES" sz="1400" i="1" dirty="0"/>
              <a:t>Evaluar y diseñar un estudio científico</a:t>
            </a:r>
          </a:p>
          <a:p>
            <a:endParaRPr lang="es-ES" sz="1100" dirty="0"/>
          </a:p>
        </p:txBody>
      </p:sp>
      <p:sp>
        <p:nvSpPr>
          <p:cNvPr id="5" name="Marcador de contenido 4">
            <a:extLst>
              <a:ext uri="{FF2B5EF4-FFF2-40B4-BE49-F238E27FC236}">
                <a16:creationId xmlns:a16="http://schemas.microsoft.com/office/drawing/2014/main" id="{93C4CBB7-776A-466D-8487-BEA523573233}"/>
              </a:ext>
            </a:extLst>
          </p:cNvPr>
          <p:cNvSpPr>
            <a:spLocks noGrp="1"/>
          </p:cNvSpPr>
          <p:nvPr>
            <p:ph sz="half" idx="16"/>
          </p:nvPr>
        </p:nvSpPr>
        <p:spPr/>
        <p:txBody>
          <a:bodyPr/>
          <a:lstStyle/>
          <a:p>
            <a:r>
              <a:rPr lang="es-ES" sz="1400" dirty="0"/>
              <a:t>1 punto</a:t>
            </a:r>
          </a:p>
        </p:txBody>
      </p:sp>
      <p:sp>
        <p:nvSpPr>
          <p:cNvPr id="6" name="Marcador de contenido 5">
            <a:extLst>
              <a:ext uri="{FF2B5EF4-FFF2-40B4-BE49-F238E27FC236}">
                <a16:creationId xmlns:a16="http://schemas.microsoft.com/office/drawing/2014/main" id="{73900688-F7A3-45C5-8AC6-79D120820B38}"/>
              </a:ext>
            </a:extLst>
          </p:cNvPr>
          <p:cNvSpPr>
            <a:spLocks noGrp="1"/>
          </p:cNvSpPr>
          <p:nvPr>
            <p:ph sz="half" idx="17"/>
          </p:nvPr>
        </p:nvSpPr>
        <p:spPr>
          <a:xfrm>
            <a:off x="1187624" y="4293096"/>
            <a:ext cx="1944216" cy="1152128"/>
          </a:xfrm>
        </p:spPr>
        <p:txBody>
          <a:bodyPr/>
          <a:lstStyle/>
          <a:p>
            <a:r>
              <a:rPr lang="es-ES" altLang="ru-RU" sz="1400" i="1" kern="1200" dirty="0">
                <a:solidFill>
                  <a:schemeClr val="tx1"/>
                </a:solidFill>
              </a:rPr>
              <a:t>El estudiante identifica como mínimo un factor concreto que pueda afectar a la precisión de los observadores en el recuento.</a:t>
            </a:r>
            <a:endParaRPr lang="es-ES" sz="1400" dirty="0"/>
          </a:p>
        </p:txBody>
      </p:sp>
      <p:sp>
        <p:nvSpPr>
          <p:cNvPr id="10" name="Marcador de texto 5">
            <a:extLst>
              <a:ext uri="{FF2B5EF4-FFF2-40B4-BE49-F238E27FC236}">
                <a16:creationId xmlns:a16="http://schemas.microsoft.com/office/drawing/2014/main" id="{9BA8B303-6F13-4963-87B8-10B9C4D26FDD}"/>
              </a:ext>
            </a:extLst>
          </p:cNvPr>
          <p:cNvSpPr>
            <a:spLocks noGrp="1"/>
          </p:cNvSpPr>
          <p:nvPr>
            <p:ph type="body" sz="half" idx="2"/>
          </p:nvPr>
        </p:nvSpPr>
        <p:spPr>
          <a:xfrm>
            <a:off x="323528" y="859036"/>
            <a:ext cx="3008313" cy="265708"/>
          </a:xfrm>
        </p:spPr>
        <p:txBody>
          <a:bodyPr/>
          <a:lstStyle/>
          <a:p>
            <a:r>
              <a:rPr lang="es-ES" dirty="0"/>
              <a:t>Pregunta 2/2</a:t>
            </a:r>
          </a:p>
        </p:txBody>
      </p:sp>
      <p:sp>
        <p:nvSpPr>
          <p:cNvPr id="3" name="CuadroTexto 2">
            <a:extLst>
              <a:ext uri="{FF2B5EF4-FFF2-40B4-BE49-F238E27FC236}">
                <a16:creationId xmlns:a16="http://schemas.microsoft.com/office/drawing/2014/main" id="{7B121322-EEEE-46F0-BF8C-900C6A8240D9}"/>
              </a:ext>
            </a:extLst>
          </p:cNvPr>
          <p:cNvSpPr txBox="1"/>
          <p:nvPr/>
        </p:nvSpPr>
        <p:spPr>
          <a:xfrm>
            <a:off x="3779912" y="1052736"/>
            <a:ext cx="5112568" cy="553998"/>
          </a:xfrm>
          <a:prstGeom prst="rect">
            <a:avLst/>
          </a:prstGeom>
          <a:solidFill>
            <a:schemeClr val="bg1"/>
          </a:solidFill>
        </p:spPr>
        <p:txBody>
          <a:bodyPr wrap="square" rtlCol="0">
            <a:spAutoFit/>
          </a:bodyPr>
          <a:lstStyle/>
          <a:p>
            <a:r>
              <a:rPr lang="es-ES" sz="3000" dirty="0">
                <a:latin typeface="Arial Black" panose="020B0A04020102020204" pitchFamily="34" charset="0"/>
              </a:rPr>
              <a:t>Ejemplos de respuesta</a:t>
            </a:r>
          </a:p>
        </p:txBody>
      </p:sp>
      <p:graphicFrame>
        <p:nvGraphicFramePr>
          <p:cNvPr id="7" name="Tabla 6">
            <a:extLst>
              <a:ext uri="{FF2B5EF4-FFF2-40B4-BE49-F238E27FC236}">
                <a16:creationId xmlns:a16="http://schemas.microsoft.com/office/drawing/2014/main" id="{75952655-7181-4D86-85D9-950D654D44B2}"/>
              </a:ext>
            </a:extLst>
          </p:cNvPr>
          <p:cNvGraphicFramePr>
            <a:graphicFrameLocks noGrp="1"/>
          </p:cNvGraphicFramePr>
          <p:nvPr>
            <p:extLst>
              <p:ext uri="{D42A27DB-BD31-4B8C-83A1-F6EECF244321}">
                <p14:modId xmlns:p14="http://schemas.microsoft.com/office/powerpoint/2010/main" val="1404086998"/>
              </p:ext>
            </p:extLst>
          </p:nvPr>
        </p:nvGraphicFramePr>
        <p:xfrm>
          <a:off x="3779912" y="1844824"/>
          <a:ext cx="5112568" cy="3962400"/>
        </p:xfrm>
        <a:graphic>
          <a:graphicData uri="http://schemas.openxmlformats.org/drawingml/2006/table">
            <a:tbl>
              <a:tblPr firstRow="1" bandRow="1">
                <a:tableStyleId>{5940675A-B579-460E-94D1-54222C63F5DA}</a:tableStyleId>
              </a:tblPr>
              <a:tblGrid>
                <a:gridCol w="668935">
                  <a:extLst>
                    <a:ext uri="{9D8B030D-6E8A-4147-A177-3AD203B41FA5}">
                      <a16:colId xmlns:a16="http://schemas.microsoft.com/office/drawing/2014/main" val="930243596"/>
                    </a:ext>
                  </a:extLst>
                </a:gridCol>
                <a:gridCol w="4443633">
                  <a:extLst>
                    <a:ext uri="{9D8B030D-6E8A-4147-A177-3AD203B41FA5}">
                      <a16:colId xmlns:a16="http://schemas.microsoft.com/office/drawing/2014/main" val="40560088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1</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altLang="ru-RU" sz="1200" i="0" kern="1200" dirty="0">
                          <a:solidFill>
                            <a:srgbClr val="000000"/>
                          </a:solidFill>
                          <a:latin typeface="Arial" panose="020B0604020202020204" pitchFamily="34" charset="0"/>
                          <a:ea typeface="+mn-ea"/>
                          <a:cs typeface="Arial" panose="020B0604020202020204" pitchFamily="34" charset="0"/>
                        </a:rPr>
                        <a:t>El estudiante identifica como mínimo un factor concreto que pueda afectar a la precisión de los observadores en el recuento.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Los observadores pueden no recontar algunas aves porque vuelan demasiado alto.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Si las mismas aves se cuentan más de una vez, los números pueden resultar demasiado altos.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No hay voluntarios en todos los lugares a los que emigran las aves.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En las bandadas de aves, los observadores hacen una estimación de la cantidad de aves que hay.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Los observadores pueden equivocarse sobre la clase de ave, por lo que las cifras de esa clase de ave puede ser errónea.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Las aves migran por la noche.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i="0" kern="1200" dirty="0">
                          <a:solidFill>
                            <a:srgbClr val="000000"/>
                          </a:solidFill>
                          <a:latin typeface="Arial" panose="020B0604020202020204" pitchFamily="34" charset="0"/>
                          <a:ea typeface="+mn-ea"/>
                          <a:cs typeface="Arial" panose="020B0604020202020204" pitchFamily="34" charset="0"/>
                        </a:rPr>
                        <a:t>Los observadores pueden cometer un error en el recuento.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i="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043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rPr>
                        <a:t>0</a:t>
                      </a:r>
                      <a:endParaRPr kumimoji="0" lang="es-ES" sz="3200" b="0" i="0" u="none" strike="noStrike" kern="1200" cap="none" spc="0" normalizeH="0" baseline="0" noProof="0" dirty="0">
                        <a:ln>
                          <a:noFill/>
                        </a:ln>
                        <a:solidFill>
                          <a:srgbClr val="5B9BD5"/>
                        </a:solidFill>
                        <a:effectLst/>
                        <a:uLnTx/>
                        <a:uFillTx/>
                        <a:latin typeface="Arial Black" panose="020B0A04020102020204" pitchFamily="34" charset="0"/>
                        <a:ea typeface="+mn-ea"/>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rgbClr val="000000"/>
                          </a:solidFill>
                          <a:latin typeface="Arial" panose="020B0604020202020204" pitchFamily="34" charset="0"/>
                          <a:ea typeface="+mn-ea"/>
                          <a:cs typeface="Arial" panose="020B0604020202020204" pitchFamily="34" charset="0"/>
                        </a:rPr>
                        <a:t>Otras respuestas.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4681967"/>
                  </a:ext>
                </a:extLst>
              </a:tr>
            </a:tbl>
          </a:graphicData>
        </a:graphic>
      </p:graphicFrame>
    </p:spTree>
    <p:extLst>
      <p:ext uri="{BB962C8B-B14F-4D97-AF65-F5344CB8AC3E}">
        <p14:creationId xmlns:p14="http://schemas.microsoft.com/office/powerpoint/2010/main" val="34689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ángulo 24"/>
          <p:cNvSpPr/>
          <p:nvPr/>
        </p:nvSpPr>
        <p:spPr>
          <a:xfrm>
            <a:off x="6254075" y="2059622"/>
            <a:ext cx="2879676"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200" b="1" u="sng" dirty="0">
              <a:solidFill>
                <a:schemeClr val="tx1"/>
              </a:solidFill>
              <a:latin typeface="+mj-lt"/>
            </a:endParaRPr>
          </a:p>
        </p:txBody>
      </p:sp>
      <p:sp>
        <p:nvSpPr>
          <p:cNvPr id="4" name="Rectángulo 3">
            <a:hlinkClick r:id="rId2" action="ppaction://hlinksldjump"/>
            <a:extLst>
              <a:ext uri="{FF2B5EF4-FFF2-40B4-BE49-F238E27FC236}">
                <a16:creationId xmlns:a16="http://schemas.microsoft.com/office/drawing/2014/main" id="{95DBBCE3-24D3-4EF1-9BEE-26AF0D5B3AA4}"/>
              </a:ext>
            </a:extLst>
          </p:cNvPr>
          <p:cNvSpPr/>
          <p:nvPr/>
        </p:nvSpPr>
        <p:spPr>
          <a:xfrm>
            <a:off x="8388424" y="764704"/>
            <a:ext cx="36004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o 6"/>
          <p:cNvGrpSpPr/>
          <p:nvPr/>
        </p:nvGrpSpPr>
        <p:grpSpPr>
          <a:xfrm>
            <a:off x="179512" y="44624"/>
            <a:ext cx="8841641" cy="6624736"/>
            <a:chOff x="179512" y="44624"/>
            <a:chExt cx="8841641" cy="6624736"/>
          </a:xfrm>
        </p:grpSpPr>
        <p:pic>
          <p:nvPicPr>
            <p:cNvPr id="8" name="Imagen 7"/>
            <p:cNvPicPr>
              <a:picLocks noChangeAspect="1"/>
            </p:cNvPicPr>
            <p:nvPr/>
          </p:nvPicPr>
          <p:blipFill>
            <a:blip r:embed="rId3"/>
            <a:stretch>
              <a:fillRect/>
            </a:stretch>
          </p:blipFill>
          <p:spPr>
            <a:xfrm>
              <a:off x="179512" y="44624"/>
              <a:ext cx="8841641" cy="6624736"/>
            </a:xfrm>
            <a:prstGeom prst="rect">
              <a:avLst/>
            </a:prstGeom>
          </p:spPr>
        </p:pic>
        <p:sp>
          <p:nvSpPr>
            <p:cNvPr id="9" name="Rectángulo 8"/>
            <p:cNvSpPr/>
            <p:nvPr/>
          </p:nvSpPr>
          <p:spPr>
            <a:xfrm>
              <a:off x="323528" y="620688"/>
              <a:ext cx="3024336" cy="583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3635896" y="548680"/>
              <a:ext cx="5112568" cy="5976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ángulo 10"/>
          <p:cNvSpPr/>
          <p:nvPr/>
        </p:nvSpPr>
        <p:spPr>
          <a:xfrm>
            <a:off x="251520" y="44625"/>
            <a:ext cx="1296144" cy="432048"/>
          </a:xfrm>
          <a:prstGeom prst="rect">
            <a:avLst/>
          </a:prstGeom>
          <a:solidFill>
            <a:srgbClr val="667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PISA 2022</a:t>
            </a:r>
          </a:p>
        </p:txBody>
      </p:sp>
      <p:sp>
        <p:nvSpPr>
          <p:cNvPr id="3" name="Rectángulo 2"/>
          <p:cNvSpPr/>
          <p:nvPr/>
        </p:nvSpPr>
        <p:spPr>
          <a:xfrm>
            <a:off x="287409" y="4517426"/>
            <a:ext cx="8661964" cy="2079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4"/>
          <a:stretch>
            <a:fillRect/>
          </a:stretch>
        </p:blipFill>
        <p:spPr>
          <a:xfrm>
            <a:off x="323529" y="590442"/>
            <a:ext cx="8568952" cy="5796370"/>
          </a:xfrm>
          <a:prstGeom prst="rect">
            <a:avLst/>
          </a:prstGeom>
        </p:spPr>
      </p:pic>
    </p:spTree>
    <p:extLst>
      <p:ext uri="{BB962C8B-B14F-4D97-AF65-F5344CB8AC3E}">
        <p14:creationId xmlns:p14="http://schemas.microsoft.com/office/powerpoint/2010/main" val="3510895768"/>
      </p:ext>
    </p:extLst>
  </p:cSld>
  <p:clrMapOvr>
    <a:masterClrMapping/>
  </p:clrMapOvr>
</p:sld>
</file>

<file path=ppt/theme/theme1.xml><?xml version="1.0" encoding="utf-8"?>
<a:theme xmlns:a="http://schemas.openxmlformats.org/drawingml/2006/main" name="Tema de Office">
  <a:themeElements>
    <a:clrScheme name="2E">
      <a:dk1>
        <a:sysClr val="windowText" lastClr="000000"/>
      </a:dk1>
      <a:lt1>
        <a:sysClr val="window" lastClr="FFFFFF"/>
      </a:lt1>
      <a:dk2>
        <a:srgbClr val="44546A"/>
      </a:dk2>
      <a:lt2>
        <a:srgbClr val="E7E6E6"/>
      </a:lt2>
      <a:accent1>
        <a:srgbClr val="188CA8"/>
      </a:accent1>
      <a:accent2>
        <a:srgbClr val="68B040"/>
      </a:accent2>
      <a:accent3>
        <a:srgbClr val="E3670E"/>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5168</TotalTime>
  <Words>2791</Words>
  <Application>Microsoft Office PowerPoint</Application>
  <PresentationFormat>Presentación en pantalla (4:3)</PresentationFormat>
  <Paragraphs>267</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Arial Black</vt:lpstr>
      <vt:lpstr>Calibri</vt:lpstr>
      <vt:lpstr>Helvetica</vt:lpstr>
      <vt:lpstr>HelveticaNeueLT Std Lt Cn</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Palmira Morales Expósito</dc:creator>
  <cp:lastModifiedBy>Elena Govorova</cp:lastModifiedBy>
  <cp:revision>774</cp:revision>
  <dcterms:created xsi:type="dcterms:W3CDTF">2016-10-21T20:39:50Z</dcterms:created>
  <dcterms:modified xsi:type="dcterms:W3CDTF">2022-02-09T14:15:51Z</dcterms:modified>
</cp:coreProperties>
</file>