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503" r:id="rId3"/>
    <p:sldId id="504" r:id="rId4"/>
    <p:sldId id="445" r:id="rId5"/>
    <p:sldId id="489" r:id="rId6"/>
    <p:sldId id="450" r:id="rId7"/>
    <p:sldId id="505" r:id="rId8"/>
    <p:sldId id="490" r:id="rId9"/>
    <p:sldId id="491" r:id="rId10"/>
    <p:sldId id="455" r:id="rId11"/>
    <p:sldId id="492" r:id="rId12"/>
    <p:sldId id="454" r:id="rId13"/>
    <p:sldId id="493" r:id="rId14"/>
    <p:sldId id="458" r:id="rId15"/>
    <p:sldId id="494" r:id="rId16"/>
    <p:sldId id="495" r:id="rId17"/>
    <p:sldId id="462" r:id="rId18"/>
    <p:sldId id="496" r:id="rId19"/>
    <p:sldId id="464" r:id="rId20"/>
    <p:sldId id="498" r:id="rId21"/>
    <p:sldId id="497" r:id="rId22"/>
    <p:sldId id="506" r:id="rId23"/>
    <p:sldId id="468" r:id="rId24"/>
    <p:sldId id="500" r:id="rId25"/>
    <p:sldId id="470" r:id="rId26"/>
    <p:sldId id="501" r:id="rId27"/>
    <p:sldId id="502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ia" initials="EG" lastIdx="25" clrIdx="0">
    <p:extLst>
      <p:ext uri="{19B8F6BF-5375-455C-9EA6-DF929625EA0E}">
        <p15:presenceInfo xmlns:p15="http://schemas.microsoft.com/office/powerpoint/2012/main" userId="c6dbd66f6a466b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EF7"/>
    <a:srgbClr val="198FAB"/>
    <a:srgbClr val="75D5EB"/>
    <a:srgbClr val="FFCC99"/>
    <a:srgbClr val="63B345"/>
    <a:srgbClr val="E4650D"/>
    <a:srgbClr val="218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0799" autoAdjust="0"/>
  </p:normalViewPr>
  <p:slideViewPr>
    <p:cSldViewPr>
      <p:cViewPr varScale="1">
        <p:scale>
          <a:sx n="105" d="100"/>
          <a:sy n="105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739837-42BE-40AC-BD58-F9D36840681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35EA59-2442-433C-890F-91842B068F0B}" type="slidenum">
              <a:rPr lang="es-ES" altLang="ru-RU"/>
              <a:pPr>
                <a:defRPr/>
              </a:pPr>
              <a:t>‹Nº›</a:t>
            </a:fld>
            <a:endParaRPr lang="es-E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CA05-2360-4D54-8D35-71B8B4D15ADC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0785-24F4-4DE2-A723-C9AB30C2168D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116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FD6-75CC-4DAE-BA67-F03F6A18E247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BF98-A8CF-4832-A3BB-202A3169430A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791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D28-6F41-47DB-87E8-AE43075D5EB1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2280-810F-44FD-BA4C-F5C5D03B067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798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90A1084-6838-43DA-BB4B-EB60395D99DC}"/>
              </a:ext>
            </a:extLst>
          </p:cNvPr>
          <p:cNvGrpSpPr/>
          <p:nvPr userDrawn="1"/>
        </p:nvGrpSpPr>
        <p:grpSpPr>
          <a:xfrm>
            <a:off x="179512" y="116632"/>
            <a:ext cx="8841641" cy="6624736"/>
            <a:chOff x="179512" y="116632"/>
            <a:chExt cx="8841641" cy="66247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A33578D-E027-42DD-B037-93E90224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6632"/>
              <a:ext cx="8841641" cy="662473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2D46A68-C776-4650-B30F-8EDC63E93552}"/>
                </a:ext>
              </a:extLst>
            </p:cNvPr>
            <p:cNvSpPr/>
            <p:nvPr/>
          </p:nvSpPr>
          <p:spPr>
            <a:xfrm>
              <a:off x="323528" y="692696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D2E6340-41EB-4BD8-BE55-FF6FAD4B6527}"/>
                </a:ext>
              </a:extLst>
            </p:cNvPr>
            <p:cNvSpPr/>
            <p:nvPr userDrawn="1"/>
          </p:nvSpPr>
          <p:spPr>
            <a:xfrm>
              <a:off x="3635896" y="620688"/>
              <a:ext cx="5256584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32C0D9-D475-4201-9A2E-6222BC5ECD2D}"/>
              </a:ext>
            </a:extLst>
          </p:cNvPr>
          <p:cNvSpPr txBox="1"/>
          <p:nvPr userDrawn="1"/>
        </p:nvSpPr>
        <p:spPr>
          <a:xfrm>
            <a:off x="179512" y="260680"/>
            <a:ext cx="1404000" cy="246221"/>
          </a:xfrm>
          <a:prstGeom prst="rect">
            <a:avLst/>
          </a:prstGeom>
          <a:solidFill>
            <a:srgbClr val="667CB9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PISA 2022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38C7D2-54CA-425B-9F9C-A1B00D631698}"/>
              </a:ext>
            </a:extLst>
          </p:cNvPr>
          <p:cNvSpPr txBox="1">
            <a:spLocks/>
          </p:cNvSpPr>
          <p:nvPr userDrawn="1"/>
        </p:nvSpPr>
        <p:spPr>
          <a:xfrm>
            <a:off x="359864" y="1268760"/>
            <a:ext cx="2988000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79CE1B9-72D0-4485-951F-132702999484}"/>
              </a:ext>
            </a:extLst>
          </p:cNvPr>
          <p:cNvSpPr/>
          <p:nvPr userDrawn="1"/>
        </p:nvSpPr>
        <p:spPr>
          <a:xfrm>
            <a:off x="323528" y="692696"/>
            <a:ext cx="3033299" cy="432048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0612;p93">
            <a:extLst>
              <a:ext uri="{FF2B5EF4-FFF2-40B4-BE49-F238E27FC236}">
                <a16:creationId xmlns:a16="http://schemas.microsoft.com/office/drawing/2014/main" id="{D4A187F3-E93F-44A6-A12C-68434DE60E90}"/>
              </a:ext>
            </a:extLst>
          </p:cNvPr>
          <p:cNvSpPr/>
          <p:nvPr userDrawn="1"/>
        </p:nvSpPr>
        <p:spPr>
          <a:xfrm>
            <a:off x="395536" y="2924944"/>
            <a:ext cx="720080" cy="720080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" name="Google Shape;10207;p92">
            <a:extLst>
              <a:ext uri="{FF2B5EF4-FFF2-40B4-BE49-F238E27FC236}">
                <a16:creationId xmlns:a16="http://schemas.microsoft.com/office/drawing/2014/main" id="{3D8B754F-A860-40E6-97B6-7687F02FBD1A}"/>
              </a:ext>
            </a:extLst>
          </p:cNvPr>
          <p:cNvGrpSpPr/>
          <p:nvPr userDrawn="1"/>
        </p:nvGrpSpPr>
        <p:grpSpPr>
          <a:xfrm>
            <a:off x="395536" y="4293096"/>
            <a:ext cx="720080" cy="792088"/>
            <a:chOff x="3086313" y="2877049"/>
            <a:chExt cx="320143" cy="392581"/>
          </a:xfrm>
          <a:solidFill>
            <a:schemeClr val="tx1"/>
          </a:solidFill>
        </p:grpSpPr>
        <p:sp>
          <p:nvSpPr>
            <p:cNvPr id="23" name="Google Shape;10208;p92">
              <a:extLst>
                <a:ext uri="{FF2B5EF4-FFF2-40B4-BE49-F238E27FC236}">
                  <a16:creationId xmlns:a16="http://schemas.microsoft.com/office/drawing/2014/main" id="{B636BCEA-74DA-491C-9AB2-A4DF48555FBB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209;p92">
              <a:extLst>
                <a:ext uri="{FF2B5EF4-FFF2-40B4-BE49-F238E27FC236}">
                  <a16:creationId xmlns:a16="http://schemas.microsoft.com/office/drawing/2014/main" id="{09A77094-B2BD-49C8-AA3C-4B57BAB41B6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210;p92">
              <a:extLst>
                <a:ext uri="{FF2B5EF4-FFF2-40B4-BE49-F238E27FC236}">
                  <a16:creationId xmlns:a16="http://schemas.microsoft.com/office/drawing/2014/main" id="{1835B291-A27D-4F02-A264-A43CEEAB9A9A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211;p92">
              <a:extLst>
                <a:ext uri="{FF2B5EF4-FFF2-40B4-BE49-F238E27FC236}">
                  <a16:creationId xmlns:a16="http://schemas.microsoft.com/office/drawing/2014/main" id="{E7438BA1-6915-412B-8B09-61DAC3AEAA51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212;p92">
              <a:extLst>
                <a:ext uri="{FF2B5EF4-FFF2-40B4-BE49-F238E27FC236}">
                  <a16:creationId xmlns:a16="http://schemas.microsoft.com/office/drawing/2014/main" id="{372AAD8F-6F3B-4E21-A3B8-3F1416FAABC9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213;p92">
              <a:extLst>
                <a:ext uri="{FF2B5EF4-FFF2-40B4-BE49-F238E27FC236}">
                  <a16:creationId xmlns:a16="http://schemas.microsoft.com/office/drawing/2014/main" id="{413702FD-EFB2-49AA-955B-2C7B992CA7F1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214;p92">
              <a:extLst>
                <a:ext uri="{FF2B5EF4-FFF2-40B4-BE49-F238E27FC236}">
                  <a16:creationId xmlns:a16="http://schemas.microsoft.com/office/drawing/2014/main" id="{72E37944-2AA6-4C37-A911-E5C95AB9F661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0215;p92">
              <a:extLst>
                <a:ext uri="{FF2B5EF4-FFF2-40B4-BE49-F238E27FC236}">
                  <a16:creationId xmlns:a16="http://schemas.microsoft.com/office/drawing/2014/main" id="{30276FCE-AFF3-409C-AE53-692B3321EF44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0216;p92">
              <a:extLst>
                <a:ext uri="{FF2B5EF4-FFF2-40B4-BE49-F238E27FC236}">
                  <a16:creationId xmlns:a16="http://schemas.microsoft.com/office/drawing/2014/main" id="{21F207DA-A709-48E3-A254-90A6D4A132ED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217;p92">
              <a:extLst>
                <a:ext uri="{FF2B5EF4-FFF2-40B4-BE49-F238E27FC236}">
                  <a16:creationId xmlns:a16="http://schemas.microsoft.com/office/drawing/2014/main" id="{4C2FABBD-B9DE-4309-871C-CDE0BB34FDBB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218;p92">
              <a:extLst>
                <a:ext uri="{FF2B5EF4-FFF2-40B4-BE49-F238E27FC236}">
                  <a16:creationId xmlns:a16="http://schemas.microsoft.com/office/drawing/2014/main" id="{9500F977-B16E-4E95-B715-56027EC6892E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219;p92">
              <a:extLst>
                <a:ext uri="{FF2B5EF4-FFF2-40B4-BE49-F238E27FC236}">
                  <a16:creationId xmlns:a16="http://schemas.microsoft.com/office/drawing/2014/main" id="{2941B727-8D3B-4840-BC24-9128702A81BC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10541;p93">
            <a:extLst>
              <a:ext uri="{FF2B5EF4-FFF2-40B4-BE49-F238E27FC236}">
                <a16:creationId xmlns:a16="http://schemas.microsoft.com/office/drawing/2014/main" id="{08A5C7BB-4481-4547-BCAE-5D691DE7E3DD}"/>
              </a:ext>
            </a:extLst>
          </p:cNvPr>
          <p:cNvSpPr/>
          <p:nvPr userDrawn="1"/>
        </p:nvSpPr>
        <p:spPr>
          <a:xfrm>
            <a:off x="467544" y="1700808"/>
            <a:ext cx="648072" cy="648072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2 Marcador de contenido">
            <a:extLst>
              <a:ext uri="{FF2B5EF4-FFF2-40B4-BE49-F238E27FC236}">
                <a16:creationId xmlns:a16="http://schemas.microsoft.com/office/drawing/2014/main" id="{749E622D-CF05-4F1D-B4CB-1BEE23280A5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692696"/>
            <a:ext cx="2952328" cy="288032"/>
          </a:xfrm>
        </p:spPr>
        <p:txBody>
          <a:bodyPr/>
          <a:lstStyle>
            <a:lvl1pPr marL="0" indent="0">
              <a:buNone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ítem</a:t>
            </a:r>
          </a:p>
        </p:txBody>
      </p:sp>
      <p:sp>
        <p:nvSpPr>
          <p:cNvPr id="38" name="2 Marcador de contenido">
            <a:extLst>
              <a:ext uri="{FF2B5EF4-FFF2-40B4-BE49-F238E27FC236}">
                <a16:creationId xmlns:a16="http://schemas.microsoft.com/office/drawing/2014/main" id="{1442FF82-0148-4094-B090-BCD02D6435C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87624" y="1844824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Nombre del proceso</a:t>
            </a:r>
          </a:p>
        </p:txBody>
      </p:sp>
      <p:sp>
        <p:nvSpPr>
          <p:cNvPr id="39" name="2 Marcador de contenido">
            <a:extLst>
              <a:ext uri="{FF2B5EF4-FFF2-40B4-BE49-F238E27FC236}">
                <a16:creationId xmlns:a16="http://schemas.microsoft.com/office/drawing/2014/main" id="{2ABA49FC-562D-40C5-80D2-6E7EBDB9917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87624" y="3068960"/>
            <a:ext cx="1872208" cy="504056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1 punto</a:t>
            </a:r>
          </a:p>
          <a:p>
            <a:pPr lvl="0"/>
            <a:r>
              <a:rPr lang="es-ES" dirty="0"/>
              <a:t>2 puntos</a:t>
            </a:r>
          </a:p>
        </p:txBody>
      </p:sp>
      <p:sp>
        <p:nvSpPr>
          <p:cNvPr id="40" name="2 Marcador de contenido">
            <a:extLst>
              <a:ext uri="{FF2B5EF4-FFF2-40B4-BE49-F238E27FC236}">
                <a16:creationId xmlns:a16="http://schemas.microsoft.com/office/drawing/2014/main" id="{8E58179D-8099-4757-A1BB-F250776B00B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87624" y="4293096"/>
            <a:ext cx="1872208" cy="1152128"/>
          </a:xfrm>
        </p:spPr>
        <p:txBody>
          <a:bodyPr/>
          <a:lstStyle>
            <a:lvl1pPr marL="0" indent="0">
              <a:buNone/>
              <a:def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Respuesta general esperada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2419255-D3BF-417B-B9D5-05D857FAFEEC}"/>
              </a:ext>
            </a:extLst>
          </p:cNvPr>
          <p:cNvSpPr txBox="1"/>
          <p:nvPr userDrawn="1"/>
        </p:nvSpPr>
        <p:spPr>
          <a:xfrm>
            <a:off x="3779912" y="10527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Cómo proceder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8175F07-86DB-4FCE-ABA9-A53BB9099AEB}"/>
              </a:ext>
            </a:extLst>
          </p:cNvPr>
          <p:cNvSpPr txBox="1"/>
          <p:nvPr userDrawn="1"/>
        </p:nvSpPr>
        <p:spPr>
          <a:xfrm>
            <a:off x="1187624" y="155679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Proceso</a:t>
            </a:r>
            <a:endParaRPr lang="es-ES" sz="1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CD0616A-1D7A-43A1-82F1-6F9517372807}"/>
              </a:ext>
            </a:extLst>
          </p:cNvPr>
          <p:cNvSpPr txBox="1"/>
          <p:nvPr userDrawn="1"/>
        </p:nvSpPr>
        <p:spPr>
          <a:xfrm>
            <a:off x="1187624" y="283319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Puntuación máxima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BA8FE7-A980-4603-95D5-FA7FA37DA312}"/>
              </a:ext>
            </a:extLst>
          </p:cNvPr>
          <p:cNvSpPr txBox="1"/>
          <p:nvPr userDrawn="1"/>
        </p:nvSpPr>
        <p:spPr>
          <a:xfrm>
            <a:off x="1187624" y="405732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Respuesta esperada</a:t>
            </a:r>
          </a:p>
        </p:txBody>
      </p:sp>
      <p:sp>
        <p:nvSpPr>
          <p:cNvPr id="53" name="3 Marcador de texto">
            <a:extLst>
              <a:ext uri="{FF2B5EF4-FFF2-40B4-BE49-F238E27FC236}">
                <a16:creationId xmlns:a16="http://schemas.microsoft.com/office/drawing/2014/main" id="{21CB9250-727B-485A-B73F-45973D224C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859036"/>
            <a:ext cx="3008313" cy="265708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Pregunta 2/3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20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5CF3-0472-4F31-89D5-F74CF8357148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6F93-54FB-4ECB-84CA-FC0CDB56B1C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291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6CC4-3F91-4D40-9A01-8F4A32CD7F7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50D0-8DA5-4B96-8455-A6372A3B53F5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344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2589-D89A-458A-89BC-EEF785B7E130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F9AD-06DC-455F-B8BB-9669D5A17766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5410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4B9E-0328-4A69-A777-0A64BAAF6B29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2031-1947-4C23-A1E4-0659FC55EDA3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308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5061-EA0F-460C-9917-C72B31E19906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6C83-6A79-4FD0-8D61-1DE166680F42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460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76F8-09B4-4150-96DE-8D8BF76B015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326F-8B52-4650-B8E8-C7462173D061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432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7011-54EB-4638-82BF-16D6669B03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C7DA-8EC8-491E-92B9-BE5F7AD53CE8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4121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DC11-699C-4F3B-A1EA-B440178F4704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2C5D-A7B6-48BE-998E-877FDACA89E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2014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33E83B-D60B-420F-ADCA-D5012D6E3DBA}" type="datetimeFigureOut">
              <a:rPr lang="es-ES"/>
              <a:pPr>
                <a:defRPr/>
              </a:pPr>
              <a:t>09/02/2022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4CBF03-4DAE-4BD3-922D-DB68F6D5AFFF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lmi\Desktop\ordenador y libro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6" t="33711" r="17376" b="14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4 Elipse"/>
          <p:cNvSpPr/>
          <p:nvPr/>
        </p:nvSpPr>
        <p:spPr>
          <a:xfrm>
            <a:off x="0" y="1032567"/>
            <a:ext cx="3887788" cy="3889375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j-lt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86432" y="1916832"/>
            <a:ext cx="3756099" cy="2304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PISA 2022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>
                    <a:lumMod val="85000"/>
                  </a:schemeClr>
                </a:solidFill>
                <a:latin typeface="HelveticaNeueLT Std Lt Cn" pitchFamily="34" charset="0"/>
              </a:rPr>
              <a:t>Competencia lectora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0" y="5819986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>PARTE 2</a:t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800" b="1" dirty="0" smtClean="0">
                <a:solidFill>
                  <a:schemeClr val="bg1"/>
                </a:solidFill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</a:rPr>
            </a:br>
            <a:r>
              <a:rPr lang="es-ES" altLang="es-ES" sz="2400" b="1" dirty="0" smtClean="0">
                <a:solidFill>
                  <a:schemeClr val="bg1"/>
                </a:solidFill>
              </a:rPr>
              <a:t>República Dominicana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C8678186-2D99-437E-8E0A-DD22A4436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8" b="25896"/>
          <a:stretch/>
        </p:blipFill>
        <p:spPr>
          <a:xfrm>
            <a:off x="4027271" y="2708920"/>
            <a:ext cx="4233851" cy="2664296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251520" y="1455011"/>
            <a:ext cx="2509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¿Cuánto tiempo tiene Dolores para devolver la tarjeta de garantía?</a:t>
            </a:r>
            <a:endParaRPr lang="es-ES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5CDA1C-F86E-4181-9DF7-B96014427B21}"/>
              </a:ext>
            </a:extLst>
          </p:cNvPr>
          <p:cNvSpPr txBox="1"/>
          <p:nvPr/>
        </p:nvSpPr>
        <p:spPr>
          <a:xfrm>
            <a:off x="331198" y="2072728"/>
            <a:ext cx="2429903" cy="791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85FC95-B21E-4042-B1C2-3801876C752A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2B78FD-6619-4F9F-8864-7117388DF2DE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La garantía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2/4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BEBAF59-C9FD-42D8-BC95-F5BE285DDDD8}"/>
              </a:ext>
            </a:extLst>
          </p:cNvPr>
          <p:cNvSpPr/>
          <p:nvPr/>
        </p:nvSpPr>
        <p:spPr>
          <a:xfrm>
            <a:off x="4067944" y="878947"/>
            <a:ext cx="4176464" cy="677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UN AÑO DE GARANTÍA: (Para usuarios particulares)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</a:rPr>
              <a:t>Válido solo en España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1A334B6-B4BC-44C6-A60E-E3697EEBC8F7}"/>
              </a:ext>
            </a:extLst>
          </p:cNvPr>
          <p:cNvSpPr/>
          <p:nvPr/>
        </p:nvSpPr>
        <p:spPr>
          <a:xfrm>
            <a:off x="4075615" y="1563509"/>
            <a:ext cx="4176464" cy="1145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>
                <a:solidFill>
                  <a:schemeClr val="tx1"/>
                </a:solidFill>
              </a:rPr>
              <a:t>FOTO CÁMARA CADA DEL VIDEO garantía al propietario que la cámara está libre de defectos de material o fabricación. Esta garantía no es transferible.</a:t>
            </a:r>
          </a:p>
          <a:p>
            <a:r>
              <a:rPr lang="es-ES" sz="1000" dirty="0">
                <a:solidFill>
                  <a:schemeClr val="tx1"/>
                </a:solidFill>
              </a:rPr>
              <a:t>FOTO CAMARA CASA DEL VIDEO proporcionará, arreglará o sustituirá a su elección y sin cargo alguno, cualquier parte de la cámara que, tras la inspección de FOTO CÁMARA CASA DEL VIDEO, presente cualquier defecto de material o fabricación durante el periodo de garantía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279B86F-30F4-43D3-AC51-04B412FC6772}"/>
              </a:ext>
            </a:extLst>
          </p:cNvPr>
          <p:cNvSpPr/>
          <p:nvPr/>
        </p:nvSpPr>
        <p:spPr>
          <a:xfrm>
            <a:off x="4084659" y="5397158"/>
            <a:ext cx="4176464" cy="1145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</a:rPr>
              <a:t>ATENCIÓN:</a:t>
            </a:r>
          </a:p>
          <a:p>
            <a:r>
              <a:rPr lang="es-ES" sz="1000" b="1" dirty="0">
                <a:solidFill>
                  <a:schemeClr val="tx1"/>
                </a:solidFill>
              </a:rPr>
              <a:t>Enviar inmediatamente-Necesita franqueo</a:t>
            </a:r>
          </a:p>
          <a:p>
            <a:r>
              <a:rPr lang="es-ES" sz="1000" dirty="0">
                <a:solidFill>
                  <a:schemeClr val="tx1"/>
                </a:solidFill>
              </a:rPr>
              <a:t>Esta tarjeta de garantía debe rellenarse  y ser enviada a FOTO CÁMARA CASA DEL VÍDEO antes de 10 días a partir de la fecha de compra.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dirty="0">
                <a:solidFill>
                  <a:schemeClr val="tx1"/>
                </a:solidFill>
              </a:rPr>
              <a:t>Proporcionaremos la Tarjeta de Garantía Internacional a los clientes que lo soliciten.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870AED-D729-4758-AD6D-34436AD9CEAC}"/>
              </a:ext>
            </a:extLst>
          </p:cNvPr>
          <p:cNvSpPr/>
          <p:nvPr/>
        </p:nvSpPr>
        <p:spPr>
          <a:xfrm>
            <a:off x="4084658" y="878947"/>
            <a:ext cx="4208094" cy="56463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8590A66-A509-472C-95BC-FCF5D9008925}"/>
              </a:ext>
            </a:extLst>
          </p:cNvPr>
          <p:cNvCxnSpPr/>
          <p:nvPr/>
        </p:nvCxnSpPr>
        <p:spPr>
          <a:xfrm>
            <a:off x="8219338" y="895107"/>
            <a:ext cx="16714" cy="56302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2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La garantía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0344934"/>
              </p:ext>
            </p:extLst>
          </p:nvPr>
        </p:nvGraphicFramePr>
        <p:xfrm>
          <a:off x="3851920" y="1844824"/>
          <a:ext cx="489654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en cuál de las dos imágenes aparece la información. </a:t>
                      </a:r>
                      <a:r>
                        <a:rPr lang="es-ES" sz="1200" b="0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 la información para rellenar cada campo que en este caso se encuentra en el último apartado: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Atención; antes de 10 días.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100" dirty="0"/>
              <a:t>10 días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2/4</a:t>
            </a:r>
          </a:p>
        </p:txBody>
      </p:sp>
    </p:spTree>
    <p:extLst>
      <p:ext uri="{BB962C8B-B14F-4D97-AF65-F5344CB8AC3E}">
        <p14:creationId xmlns:p14="http://schemas.microsoft.com/office/powerpoint/2010/main" val="209882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251520" y="1312933"/>
            <a:ext cx="2509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¿Qué más compró Dolores cuando estuvo en la tienda?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5CDA1C-F86E-4181-9DF7-B96014427B21}"/>
              </a:ext>
            </a:extLst>
          </p:cNvPr>
          <p:cNvSpPr txBox="1"/>
          <p:nvPr/>
        </p:nvSpPr>
        <p:spPr>
          <a:xfrm>
            <a:off x="367322" y="1822030"/>
            <a:ext cx="2188454" cy="886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D9D9B513-C389-404E-8FC1-18030915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08" y="1066733"/>
            <a:ext cx="5416246" cy="481053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C7F6799-2AE5-4D84-86EE-1A3184011DE4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8F052-E877-4B5C-B3EC-2292884CB61F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La garantía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3/4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8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La garantía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64463625"/>
              </p:ext>
            </p:extLst>
          </p:nvPr>
        </p:nvGraphicFramePr>
        <p:xfrm>
          <a:off x="3851920" y="1844824"/>
          <a:ext cx="489654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en cuál de las dos imágenes aparece la información, y en que apartado: </a:t>
                      </a:r>
                      <a:r>
                        <a:rPr lang="es-ES" sz="12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columna de descripción.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Recuperar la información para rellenar cada campo que en este caso se encuentra en la factura.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trípode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Un trípode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3/4</a:t>
            </a:r>
          </a:p>
        </p:txBody>
      </p:sp>
    </p:spTree>
    <p:extLst>
      <p:ext uri="{BB962C8B-B14F-4D97-AF65-F5344CB8AC3E}">
        <p14:creationId xmlns:p14="http://schemas.microsoft.com/office/powerpoint/2010/main" val="406316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373257" y="1264848"/>
            <a:ext cx="25095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Al final de la factura aparecen escritas las palabras “gracias por su compra”. Una de las razones posibles para ello es sencillamente la de ser educado. ¿Cuál sería otra posible razón?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5CDA1C-F86E-4181-9DF7-B96014427B21}"/>
              </a:ext>
            </a:extLst>
          </p:cNvPr>
          <p:cNvSpPr txBox="1"/>
          <p:nvPr/>
        </p:nvSpPr>
        <p:spPr>
          <a:xfrm>
            <a:off x="374068" y="2758144"/>
            <a:ext cx="2322539" cy="81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D9D9B513-C389-404E-8FC1-18030915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96" y="731303"/>
            <a:ext cx="5481562" cy="486855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50D6C2B-42FA-43CA-8EB5-BC2EEB0AEAC5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74E55E-2846-4666-8A2C-44E37218A68E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La garantía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4/4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1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La garantía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92200449"/>
              </p:ext>
            </p:extLst>
          </p:nvPr>
        </p:nvGraphicFramePr>
        <p:xfrm>
          <a:off x="3851920" y="1844824"/>
          <a:ext cx="489654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Centrar la atención en las palabras claves: </a:t>
                      </a:r>
                      <a:r>
                        <a:rPr lang="es-ES" sz="12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Gracias por su compra.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Reflexionar sobre que motivos se incluye. Preguntarse </a:t>
                      </a: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¿Quién lo escribe y quién lo recibe? (vendedor- cliente) ¿Qué puede pretender el vendedor con estas palabras</a:t>
                      </a:r>
                      <a:r>
                        <a:rPr lang="es-ES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E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Reflexión y valoración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Se refiere implícita o explícitamente al desarrollo de la relación vendedor–cliente.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4/4</a:t>
            </a:r>
          </a:p>
        </p:txBody>
      </p:sp>
    </p:spTree>
    <p:extLst>
      <p:ext uri="{BB962C8B-B14F-4D97-AF65-F5344CB8AC3E}">
        <p14:creationId xmlns:p14="http://schemas.microsoft.com/office/powerpoint/2010/main" val="362217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La garantía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Reflexión y valoración.</a:t>
            </a:r>
          </a:p>
          <a:p>
            <a:endParaRPr lang="es-ES" sz="1400" i="1" dirty="0"/>
          </a:p>
          <a:p>
            <a:endParaRPr lang="es-ES" sz="1400" i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Se refiere implícita o explícitamente al desarrollo de la relación vendedor–cliente.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1/4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952487"/>
              </p:ext>
            </p:extLst>
          </p:nvPr>
        </p:nvGraphicFramePr>
        <p:xfrm>
          <a:off x="3779912" y="1844824"/>
          <a:ext cx="5112568" cy="205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bueno para el negocio que sean amables contigo.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Establecer una buena relación con el cliente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Quieren que vuelvas otra vez.</a:t>
                      </a:r>
                    </a:p>
                    <a:p>
                      <a:endParaRPr lang="es-E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104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amables.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alegran de que les hayas comprado la cámara a ellos.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Quieren que te creas especial.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hacer saber a los clientes que son apreciados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68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295195" y="1504866"/>
            <a:ext cx="2509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ru-RU" sz="1100" dirty="0">
                <a:latin typeface="+mj-lt"/>
                <a:cs typeface="Helvetica" panose="020B0604020202020204" pitchFamily="34" charset="0"/>
              </a:rPr>
              <a:t>El propósito de estas cartas es…</a:t>
            </a:r>
          </a:p>
          <a:p>
            <a:pPr algn="l"/>
            <a:endParaRPr lang="es-ES" sz="11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A1598A3-78E3-484A-B8CE-F4E0ADA2E76C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A2D328-6EE0-44B1-B658-650CE489270C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 err="1"/>
              <a:t>Graffiti</a:t>
            </a:r>
            <a:endParaRPr lang="es-ES" sz="1100" b="1" dirty="0"/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1/2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3E9F436-5B3E-493D-9997-E95EB5074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08" y="693733"/>
            <a:ext cx="5182323" cy="480127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3B21796-5F22-419C-BC60-EB351A35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249" y="5570796"/>
            <a:ext cx="496588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Las dos cartas anteriores llegaron por Internet y tratan de las pintadas o </a:t>
            </a:r>
            <a:r>
              <a:rPr lang="es-ES" sz="1100" dirty="0" err="1">
                <a:latin typeface="+mj-lt"/>
                <a:cs typeface="Helvetica" panose="020B0604020202020204" pitchFamily="34" charset="0"/>
              </a:rPr>
              <a:t>graffiti</a:t>
            </a:r>
            <a:r>
              <a:rPr lang="es-ES" sz="1100" dirty="0">
                <a:latin typeface="+mj-lt"/>
                <a:cs typeface="Helvetica" panose="020B0604020202020204" pitchFamily="34" charset="0"/>
              </a:rPr>
              <a:t>. Las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pintadas o </a:t>
            </a:r>
            <a:r>
              <a:rPr lang="es-ES" sz="1100" dirty="0" err="1">
                <a:latin typeface="+mj-lt"/>
                <a:cs typeface="Helvetica" panose="020B0604020202020204" pitchFamily="34" charset="0"/>
              </a:rPr>
              <a:t>graffiti</a:t>
            </a:r>
            <a:r>
              <a:rPr lang="es-ES" sz="1100" dirty="0">
                <a:latin typeface="+mj-lt"/>
                <a:cs typeface="Helvetica" panose="020B0604020202020204" pitchFamily="34" charset="0"/>
              </a:rPr>
              <a:t> son la escritura o los dibujos no autorizados en las paredes o 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cualquier otro sitio.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Responde a las preguntas tomando como base las cartas</a:t>
            </a:r>
            <a:r>
              <a:rPr lang="es-ES" sz="1800" b="0" i="1" u="none" strike="noStrike" baseline="0" dirty="0">
                <a:latin typeface="Arial" panose="020B0604020202020204" pitchFamily="34" charset="0"/>
              </a:rPr>
              <a:t>.</a:t>
            </a:r>
            <a:endParaRPr lang="es-ES" altLang="ru-RU" sz="1100" dirty="0">
              <a:latin typeface="+mj-lt"/>
              <a:cs typeface="Helvetica" panose="020B0604020202020204" pitchFamily="34" charset="0"/>
            </a:endParaRPr>
          </a:p>
        </p:txBody>
      </p:sp>
      <p:graphicFrame>
        <p:nvGraphicFramePr>
          <p:cNvPr id="30" name="Tabla 4">
            <a:extLst>
              <a:ext uri="{FF2B5EF4-FFF2-40B4-BE49-F238E27FC236}">
                <a16:creationId xmlns:a16="http://schemas.microsoft.com/office/drawing/2014/main" id="{AB0FCCD4-D17E-434A-BEFC-DB7342031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12990"/>
              </p:ext>
            </p:extLst>
          </p:nvPr>
        </p:nvGraphicFramePr>
        <p:xfrm>
          <a:off x="415249" y="2078777"/>
          <a:ext cx="276558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1">
                  <a:extLst>
                    <a:ext uri="{9D8B030D-6E8A-4147-A177-3AD203B41FA5}">
                      <a16:colId xmlns:a16="http://schemas.microsoft.com/office/drawing/2014/main" val="2095430410"/>
                    </a:ext>
                  </a:extLst>
                </a:gridCol>
                <a:gridCol w="2427417">
                  <a:extLst>
                    <a:ext uri="{9D8B030D-6E8A-4147-A177-3AD203B41FA5}">
                      <a16:colId xmlns:a16="http://schemas.microsoft.com/office/drawing/2014/main" val="347421630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Explicar lo que son las pintadas o </a:t>
                      </a:r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57542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Presentar una opinión sobre las pintadas o </a:t>
                      </a:r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graffiti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055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Demostrar la popularidad de las pintadas o </a:t>
                      </a:r>
                      <a:r>
                        <a:rPr lang="es-ES" sz="1100" b="0" i="0" u="none" strike="noStrike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graffiti</a:t>
                      </a:r>
                      <a:endParaRPr lang="en-GB" sz="1100" b="0" i="0" u="none" strike="noStrike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39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Decirle a la gente cuánto cuesta borrar las pintadas o </a:t>
                      </a:r>
                      <a:r>
                        <a:rPr lang="es-ES" sz="1100" b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35433"/>
                  </a:ext>
                </a:extLst>
              </a:tr>
            </a:tbl>
          </a:graphicData>
        </a:graphic>
      </p:graphicFrame>
      <p:sp>
        <p:nvSpPr>
          <p:cNvPr id="36" name="Elipse 35">
            <a:extLst>
              <a:ext uri="{FF2B5EF4-FFF2-40B4-BE49-F238E27FC236}">
                <a16:creationId xmlns:a16="http://schemas.microsoft.com/office/drawing/2014/main" id="{82522ADA-7020-4418-9670-1B058182A396}"/>
              </a:ext>
            </a:extLst>
          </p:cNvPr>
          <p:cNvSpPr/>
          <p:nvPr/>
        </p:nvSpPr>
        <p:spPr>
          <a:xfrm>
            <a:off x="568211" y="2157922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46934AF-3D4D-464F-A1F3-130D450A79E1}"/>
              </a:ext>
            </a:extLst>
          </p:cNvPr>
          <p:cNvSpPr/>
          <p:nvPr/>
        </p:nvSpPr>
        <p:spPr>
          <a:xfrm>
            <a:off x="567885" y="254696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5A47AAFE-C2D4-4661-BC4B-573906CBE5D1}"/>
              </a:ext>
            </a:extLst>
          </p:cNvPr>
          <p:cNvSpPr/>
          <p:nvPr/>
        </p:nvSpPr>
        <p:spPr>
          <a:xfrm>
            <a:off x="567885" y="2939420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389AFB5-EE7D-45C8-BED1-759982697702}"/>
              </a:ext>
            </a:extLst>
          </p:cNvPr>
          <p:cNvSpPr/>
          <p:nvPr/>
        </p:nvSpPr>
        <p:spPr>
          <a:xfrm>
            <a:off x="567885" y="3387595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 err="1"/>
              <a:t>Graffiti</a:t>
            </a:r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52771776"/>
              </p:ext>
            </p:extLst>
          </p:nvPr>
        </p:nvGraphicFramePr>
        <p:xfrm>
          <a:off x="3851920" y="1844824"/>
          <a:ext cx="489654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Interpretar y reflexionar sobre el propósito del texto. </a:t>
                      </a:r>
                    </a:p>
                    <a:p>
                      <a:endParaRPr lang="es-ES" sz="1200" b="0" i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Pensar una a una las opciones dadas. Reflexionar si alguna de ellas coincide con nuestras conclusiones previas.</a:t>
                      </a:r>
                      <a:endParaRPr lang="es-ES" sz="1200" b="0" i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Interpretación e integración.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Presentar una opinión sobre las pintadas o </a:t>
            </a:r>
            <a:r>
              <a:rPr lang="es-ES" sz="1400" dirty="0" err="1"/>
              <a:t>graffiti</a:t>
            </a:r>
            <a:r>
              <a:rPr lang="es-ES" sz="1400" dirty="0"/>
              <a:t>. 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1/2</a:t>
            </a:r>
          </a:p>
        </p:txBody>
      </p:sp>
    </p:spTree>
    <p:extLst>
      <p:ext uri="{BB962C8B-B14F-4D97-AF65-F5344CB8AC3E}">
        <p14:creationId xmlns:p14="http://schemas.microsoft.com/office/powerpoint/2010/main" val="199318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279298" y="1343801"/>
            <a:ext cx="2509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¿Por qué hace referencia Sofía a la publicidad?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B703A9-F10B-4C9C-AA0E-46A47CEEBC25}"/>
              </a:ext>
            </a:extLst>
          </p:cNvPr>
          <p:cNvSpPr txBox="1"/>
          <p:nvPr/>
        </p:nvSpPr>
        <p:spPr>
          <a:xfrm>
            <a:off x="339329" y="2112593"/>
            <a:ext cx="2322539" cy="81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EE0170-FC9E-4CB3-AB7C-2E2F716A2013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66518-905B-492C-BD66-6874D630EC31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 err="1"/>
              <a:t>Graffiti</a:t>
            </a:r>
            <a:endParaRPr lang="es-ES" sz="1100" b="1" dirty="0"/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2/2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66F6B1FC-B44F-410D-B03D-6B8DF1F2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08" y="693733"/>
            <a:ext cx="5182323" cy="480127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5089EB-7CF6-4599-BF86-32CDA570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249" y="5570796"/>
            <a:ext cx="496588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Las dos cartas anteriores llegaron por Internet y tratan de las pintadas o </a:t>
            </a:r>
            <a:r>
              <a:rPr lang="es-ES" sz="1100" dirty="0" err="1">
                <a:latin typeface="+mj-lt"/>
                <a:cs typeface="Helvetica" panose="020B0604020202020204" pitchFamily="34" charset="0"/>
              </a:rPr>
              <a:t>graffiti</a:t>
            </a:r>
            <a:r>
              <a:rPr lang="es-ES" sz="1100" dirty="0">
                <a:latin typeface="+mj-lt"/>
                <a:cs typeface="Helvetica" panose="020B0604020202020204" pitchFamily="34" charset="0"/>
              </a:rPr>
              <a:t>. Las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pintadas o </a:t>
            </a:r>
            <a:r>
              <a:rPr lang="es-ES" sz="1100" dirty="0" err="1">
                <a:latin typeface="+mj-lt"/>
                <a:cs typeface="Helvetica" panose="020B0604020202020204" pitchFamily="34" charset="0"/>
              </a:rPr>
              <a:t>graffiti</a:t>
            </a:r>
            <a:r>
              <a:rPr lang="es-ES" sz="1100" dirty="0">
                <a:latin typeface="+mj-lt"/>
                <a:cs typeface="Helvetica" panose="020B0604020202020204" pitchFamily="34" charset="0"/>
              </a:rPr>
              <a:t> son la escritura o los dibujos no autorizados en las paredes o 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cualquier otro sitio.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sz="1100" dirty="0">
                <a:latin typeface="+mj-lt"/>
                <a:cs typeface="Helvetica" panose="020B0604020202020204" pitchFamily="34" charset="0"/>
              </a:rPr>
              <a:t>Responde a las preguntas tomando como base las cartas</a:t>
            </a:r>
            <a:r>
              <a:rPr lang="es-ES" sz="1800" b="0" i="1" u="none" strike="noStrike" baseline="0" dirty="0">
                <a:latin typeface="Arial" panose="020B0604020202020204" pitchFamily="34" charset="0"/>
              </a:rPr>
              <a:t>.</a:t>
            </a:r>
            <a:endParaRPr lang="es-ES" altLang="ru-RU" sz="1100" dirty="0"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6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EL DOCENTE PARA TRABAJAR CON EL MATERIAL EN CLASE CON SUS ALUMNOS: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115616" y="1058371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1: PRESENTE LA DIAPOSITIVA CON EL ESTÍMULO Y LA PREGUNTA </a:t>
            </a:r>
            <a:r>
              <a:rPr lang="en-US" sz="1400" b="1" u="sng" dirty="0"/>
              <a:t>A TODOS LOS ESTUDIANTES</a:t>
            </a:r>
          </a:p>
          <a:p>
            <a:endParaRPr lang="en-US" sz="1400" dirty="0"/>
          </a:p>
          <a:p>
            <a:r>
              <a:rPr lang="en-US" sz="1400" dirty="0"/>
              <a:t>2: PIDA A LOS ESTUDIANTES QUE SE CENTREN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3: PIDA A LOS ESTUDIANTES QUE LEAN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4: DEJE UN TIEMPO RAZONABLE</a:t>
            </a:r>
          </a:p>
          <a:p>
            <a:endParaRPr lang="en-US" sz="1400" dirty="0"/>
          </a:p>
          <a:p>
            <a:r>
              <a:rPr lang="en-US" sz="1400" dirty="0"/>
              <a:t>5. PREGUNTE A LOS ESTUDIANTES CUÁLES SON LOS ELEMENTOS CLAVES DE LA PREGUNTA (AYÚDELES CON LA RESPUESTA)</a:t>
            </a:r>
          </a:p>
          <a:p>
            <a:endParaRPr lang="en-US" sz="1400" dirty="0"/>
          </a:p>
          <a:p>
            <a:r>
              <a:rPr lang="en-US" sz="1400" dirty="0"/>
              <a:t>6. PREGUNTE A LOS ESTUDIANTES QUÉ ESTRATEGIA SIGUEN PARA RESPONDER LA PREGUNTA</a:t>
            </a:r>
          </a:p>
          <a:p>
            <a:endParaRPr lang="en-US" sz="1400" dirty="0"/>
          </a:p>
          <a:p>
            <a:r>
              <a:rPr lang="en-US" sz="1400" dirty="0"/>
              <a:t>7. AYÚDELES A IDENTIFICAR LA ESTRATEGIA CORRECTA</a:t>
            </a:r>
          </a:p>
          <a:p>
            <a:endParaRPr lang="en-US" sz="1400" dirty="0"/>
          </a:p>
          <a:p>
            <a:r>
              <a:rPr lang="en-US" sz="1400" dirty="0"/>
              <a:t>8. DEBATAN EN GRUPO SOBRE LA RESPUESTA CORRECTA</a:t>
            </a:r>
          </a:p>
          <a:p>
            <a:endParaRPr lang="en-US" sz="1400" dirty="0"/>
          </a:p>
          <a:p>
            <a:r>
              <a:rPr lang="en-US" sz="1400" dirty="0"/>
              <a:t>9. VISUALICEN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261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 err="1"/>
              <a:t>Graffiti</a:t>
            </a:r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66969326"/>
              </p:ext>
            </p:extLst>
          </p:nvPr>
        </p:nvGraphicFramePr>
        <p:xfrm>
          <a:off x="3851920" y="1844824"/>
          <a:ext cx="4896544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Localizar en el texto la información sobre la cuál hay que reflexionar e interpretar relacionando la información que solicita el enunciado y el tema principal del texto (los </a:t>
                      </a:r>
                      <a:r>
                        <a:rPr lang="es-ES" sz="1200" b="0" i="1" kern="1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graffitis</a:t>
                      </a:r>
                      <a:r>
                        <a:rPr lang="es-ES" sz="12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endParaRPr lang="es-ES" sz="1200" b="0" i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con palabras propias la reflexión que da respuesta a el enunciado.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dirty="0"/>
              <a:t>Respuestas que reconocen que se está haciendo una comparación entre </a:t>
            </a:r>
            <a:r>
              <a:rPr lang="es-ES" dirty="0" err="1"/>
              <a:t>graffiti</a:t>
            </a:r>
            <a:r>
              <a:rPr lang="es-ES" dirty="0"/>
              <a:t> y publicidad y que son consistentes con la idea de que la publicidad es una forma legal de </a:t>
            </a:r>
            <a:r>
              <a:rPr lang="es-ES" dirty="0" err="1"/>
              <a:t>graffiti</a:t>
            </a:r>
            <a:r>
              <a:rPr lang="es-ES" dirty="0"/>
              <a:t>. Respuestas que reconocen que referirse a la publicidad es una estrategia para</a:t>
            </a:r>
          </a:p>
          <a:p>
            <a:pPr algn="l"/>
            <a:r>
              <a:rPr lang="es-ES" dirty="0"/>
              <a:t>defender a los </a:t>
            </a:r>
            <a:r>
              <a:rPr lang="es-ES" dirty="0" err="1"/>
              <a:t>graffiti</a:t>
            </a:r>
            <a:r>
              <a:rPr lang="es-ES" dirty="0"/>
              <a:t>.</a:t>
            </a:r>
            <a:endParaRPr lang="es-ES" sz="1400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2/2</a:t>
            </a:r>
          </a:p>
        </p:txBody>
      </p:sp>
    </p:spTree>
    <p:extLst>
      <p:ext uri="{BB962C8B-B14F-4D97-AF65-F5344CB8AC3E}">
        <p14:creationId xmlns:p14="http://schemas.microsoft.com/office/powerpoint/2010/main" val="253096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 err="1"/>
              <a:t>Graffiti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Respuestas que reconocen que se está haciendo una comparación entre </a:t>
            </a:r>
            <a:r>
              <a:rPr lang="es-ES" sz="1400" dirty="0" err="1"/>
              <a:t>graffiti</a:t>
            </a:r>
            <a:r>
              <a:rPr lang="es-ES" sz="1400" dirty="0"/>
              <a:t> y publicidad y que son consistentes con la idea de que la publicidad es una forma legal de </a:t>
            </a:r>
            <a:r>
              <a:rPr lang="es-ES" sz="1400" dirty="0" err="1"/>
              <a:t>graffiti</a:t>
            </a:r>
            <a:r>
              <a:rPr lang="es-ES" sz="1400" dirty="0"/>
              <a:t>. 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2/2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72862"/>
              </p:ext>
            </p:extLst>
          </p:nvPr>
        </p:nvGraphicFramePr>
        <p:xfrm>
          <a:off x="3779912" y="1606734"/>
          <a:ext cx="5112568" cy="4979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 muestran que la publicidad puede ser tan invasora como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algunas personas piensan que la publicidad es sencillamente tan fea como las pintadas.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Está diciendo que la publicidad es sólo una forma de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legal.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no te piden permiso para poner vallas [La comparación entre publicidad y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está implícita].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los anuncios se colocan en la sociedad sin nuestro permiso, como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las vallas son como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[Respuesta mínima. Reconoce el parecido sin elaborar en qué consiste el parecido].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es otra forma de anunciar.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los anunciantes ponen carteles en las paredes y ella piensa que también son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también están en las paredes.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son igual de agradables o desagradables a la vista.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Ella hace referencia a la publicidad porque es aceptable y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 [La similitud entre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publicidad queda implícita al contrastar las actitudes hacia ambos].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104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200" kern="1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5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 err="1"/>
              <a:t>Graffiti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Respuestas que reconocen que referirse a la publicidad es una estrategia para</a:t>
            </a:r>
          </a:p>
          <a:p>
            <a:pPr algn="l"/>
            <a:r>
              <a:rPr lang="es-ES" sz="1400" dirty="0"/>
              <a:t>defender a los </a:t>
            </a:r>
            <a:r>
              <a:rPr lang="es-ES" sz="1400" dirty="0" err="1"/>
              <a:t>graffiti</a:t>
            </a:r>
            <a:r>
              <a:rPr lang="es-ES" sz="1400" dirty="0"/>
              <a:t>.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2/2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79525"/>
              </p:ext>
            </p:extLst>
          </p:nvPr>
        </p:nvGraphicFramePr>
        <p:xfrm>
          <a:off x="3779912" y="1606734"/>
          <a:ext cx="5112568" cy="4025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que podamos ver que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también son legítimos después de todo.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104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Respuestas que son insuficientes o vagas. Por ejemplo: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Es un modo de presentar su opinión.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Lo menciona como ejemplo porque quiere.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Es una estrategia.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Logos comerciales y nombres de tiendas.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bien: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Respuestas que muestran una comprensión inadecuada del material o son inverosímiles o irrelevantes. Por ejemplo: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Está describiendo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la gente traza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sobre ellos.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son una forma de publicidad.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 Porque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son publicidad de una persona o grupo [La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comparación se establece en sentido inadecuado: los </a:t>
                      </a:r>
                      <a:r>
                        <a:rPr lang="es-ES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graffiti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son una forma de publicidad].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88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423869" y="1394048"/>
            <a:ext cx="2509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El propósito de la carta de Arnold Jago es provocar…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A416A013-289D-45E4-851A-535DA78A1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81347"/>
              </p:ext>
            </p:extLst>
          </p:nvPr>
        </p:nvGraphicFramePr>
        <p:xfrm>
          <a:off x="470998" y="2046917"/>
          <a:ext cx="2765588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49">
                  <a:extLst>
                    <a:ext uri="{9D8B030D-6E8A-4147-A177-3AD203B41FA5}">
                      <a16:colId xmlns:a16="http://schemas.microsoft.com/office/drawing/2014/main" val="2095430410"/>
                    </a:ext>
                  </a:extLst>
                </a:gridCol>
                <a:gridCol w="2419939">
                  <a:extLst>
                    <a:ext uri="{9D8B030D-6E8A-4147-A177-3AD203B41FA5}">
                      <a16:colId xmlns:a16="http://schemas.microsoft.com/office/drawing/2014/main" val="347421630"/>
                    </a:ext>
                  </a:extLst>
                </a:gridCol>
              </a:tblGrid>
              <a:tr h="22629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05585"/>
                  </a:ext>
                </a:extLst>
              </a:tr>
              <a:tr h="221362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Culpabilidad.</a:t>
                      </a:r>
                    </a:p>
                    <a:p>
                      <a:pPr algn="l"/>
                      <a:endParaRPr lang="es-ES" sz="1100" b="0" i="0" u="none" strike="noStrike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Diversión.</a:t>
                      </a:r>
                    </a:p>
                    <a:p>
                      <a:pPr algn="l"/>
                      <a:endParaRPr lang="es-ES" sz="1100" b="0" i="0" u="none" strike="noStrike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Temor.</a:t>
                      </a:r>
                    </a:p>
                    <a:p>
                      <a:pPr algn="l"/>
                      <a:endParaRPr lang="es-ES" sz="1100" b="0" i="0" u="none" strike="noStrike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Satisfacción.</a:t>
                      </a:r>
                      <a:endParaRPr lang="en-GB" sz="1100" b="0" i="0" u="none" strike="noStrike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3985"/>
                  </a:ext>
                </a:extLst>
              </a:tr>
              <a:tr h="22629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35433"/>
                  </a:ext>
                </a:extLst>
              </a:tr>
            </a:tbl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D4547C50-DCC3-4893-862F-003C77F37379}"/>
              </a:ext>
            </a:extLst>
          </p:cNvPr>
          <p:cNvSpPr/>
          <p:nvPr/>
        </p:nvSpPr>
        <p:spPr>
          <a:xfrm>
            <a:off x="611560" y="235107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EBCE738-7C98-4B6D-A53C-015ADA70BA5E}"/>
              </a:ext>
            </a:extLst>
          </p:cNvPr>
          <p:cNvSpPr/>
          <p:nvPr/>
        </p:nvSpPr>
        <p:spPr>
          <a:xfrm>
            <a:off x="611560" y="2728003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52043F4-799A-4B53-89AB-2BD7E6123EC7}"/>
              </a:ext>
            </a:extLst>
          </p:cNvPr>
          <p:cNvSpPr/>
          <p:nvPr/>
        </p:nvSpPr>
        <p:spPr>
          <a:xfrm>
            <a:off x="609328" y="3032159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0E005C0-536A-4EA6-896D-85E99A76B0A1}"/>
              </a:ext>
            </a:extLst>
          </p:cNvPr>
          <p:cNvSpPr/>
          <p:nvPr/>
        </p:nvSpPr>
        <p:spPr>
          <a:xfrm>
            <a:off x="609328" y="3371632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E1BDA0-DED2-42E1-85CA-22F9CBA6D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53" y="1748497"/>
            <a:ext cx="4942092" cy="190612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12744F3-E4F9-40A2-A420-54A78F3E128A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16ACB9-F1A6-450C-A317-453AAB7B35C7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De mal gusto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1/2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De mal gusto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23533811"/>
              </p:ext>
            </p:extLst>
          </p:nvPr>
        </p:nvGraphicFramePr>
        <p:xfrm>
          <a:off x="3851920" y="1844824"/>
          <a:ext cx="4896544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Reflexiona sobre lo que quiere transmitir el autor</a:t>
                      </a:r>
                      <a:r>
                        <a:rPr lang="es-ES" sz="12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La pregunta ¿Hay algo que no funciona en nuestra escala de valores? Da por hecho que es algo malo ya que esta fallando en la escala de valores, y ¿Qué piensas hacer al respecto? Da la impresión que algo deberíamos cambiar. ¿Qué provocan entonces sus palabras?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Selecciona la opción de respuesta que esté acorde con las reflexiones previas. (Culpa)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Reflexión y valoración.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400" dirty="0"/>
              <a:t>Culpabilidad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1/2</a:t>
            </a:r>
          </a:p>
        </p:txBody>
      </p:sp>
    </p:spTree>
    <p:extLst>
      <p:ext uri="{BB962C8B-B14F-4D97-AF65-F5344CB8AC3E}">
        <p14:creationId xmlns:p14="http://schemas.microsoft.com/office/powerpoint/2010/main" val="4169729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295195" y="1340928"/>
            <a:ext cx="2509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¿Qué tipo de respuesta o de acción crees tú que quiere provocar Arnold Jago con</a:t>
            </a:r>
          </a:p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esta carta?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0E1BDA0-DED2-42E1-85CA-22F9CBA6D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53" y="1748497"/>
            <a:ext cx="4942092" cy="190612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B175CEF-1DCB-4392-B544-3C521EBD3C3E}"/>
              </a:ext>
            </a:extLst>
          </p:cNvPr>
          <p:cNvSpPr txBox="1"/>
          <p:nvPr/>
        </p:nvSpPr>
        <p:spPr>
          <a:xfrm>
            <a:off x="340078" y="2163603"/>
            <a:ext cx="2322539" cy="81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AFE9206-368D-48DF-831E-F52E9B429AF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F5538E-13D9-47A0-84A3-4ED695271DAD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De mal gusto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2/2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De mal gusto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38720835"/>
              </p:ext>
            </p:extLst>
          </p:nvPr>
        </p:nvGraphicFramePr>
        <p:xfrm>
          <a:off x="3851920" y="1844824"/>
          <a:ext cx="489654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1925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489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411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Reflexiona sobre lo que quiere transmitir el autor</a:t>
                      </a:r>
                      <a:r>
                        <a:rPr lang="es-ES" sz="1200" b="0" i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¿De qué se queja concretamente? ¿Quién puede solucionarlo? ¿Cómo?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Reflexión y valoración.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4 puntos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900" dirty="0"/>
              <a:t>Puntuación máxima: El gobierno o los particulares deberían gastar más en ayuda exterior.</a:t>
            </a:r>
          </a:p>
          <a:p>
            <a:pPr algn="l"/>
            <a:r>
              <a:rPr lang="es-ES" sz="900" dirty="0"/>
              <a:t>Puntuación parcial alta: 3 puntos El gobierno o los particulares deberían cambiar su sistema de valores o su visión del problema.</a:t>
            </a:r>
          </a:p>
          <a:p>
            <a:pPr algn="l"/>
            <a:r>
              <a:rPr lang="es-ES" sz="900" dirty="0"/>
              <a:t>Puntuación parcial media: 2 puntos Identifica la intención del autor para hacer que el lector se sienta</a:t>
            </a:r>
          </a:p>
          <a:p>
            <a:pPr algn="l"/>
            <a:r>
              <a:rPr lang="es-ES" sz="900" dirty="0"/>
              <a:t>culpable. </a:t>
            </a:r>
          </a:p>
          <a:p>
            <a:pPr algn="l"/>
            <a:r>
              <a:rPr lang="es-ES" sz="900" dirty="0"/>
              <a:t>Puntuación parcial baja: 1 punto Gastar menos en chocolate o ser menos goloso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2/2</a:t>
            </a:r>
          </a:p>
        </p:txBody>
      </p:sp>
    </p:spTree>
    <p:extLst>
      <p:ext uri="{BB962C8B-B14F-4D97-AF65-F5344CB8AC3E}">
        <p14:creationId xmlns:p14="http://schemas.microsoft.com/office/powerpoint/2010/main" val="388749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De mal gusto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Reflexión y valoración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4 puntos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900" dirty="0"/>
              <a:t>Puntuación máxima: El gobierno o los particulares deberían gastar más en ayuda exterior.</a:t>
            </a:r>
          </a:p>
          <a:p>
            <a:pPr algn="l"/>
            <a:r>
              <a:rPr lang="es-ES" sz="900" dirty="0"/>
              <a:t>Puntuación parcial alta: 3 puntos El gobierno o los particulares deberían cambiar su sistema de valores o su visión del problema.</a:t>
            </a:r>
          </a:p>
          <a:p>
            <a:pPr algn="l"/>
            <a:r>
              <a:rPr lang="es-ES" sz="900" dirty="0"/>
              <a:t>Puntuación parcial media: 2 puntos Identifica la intención del autor para hacer que el lector se sienta</a:t>
            </a:r>
          </a:p>
          <a:p>
            <a:pPr algn="l"/>
            <a:r>
              <a:rPr lang="es-ES" sz="900" dirty="0"/>
              <a:t>culpable. </a:t>
            </a:r>
          </a:p>
          <a:p>
            <a:pPr algn="l"/>
            <a:r>
              <a:rPr lang="es-ES" sz="900" dirty="0"/>
              <a:t>Puntuación parcial baja: 1 punto Gastar menos en chocolate o ser menos goloso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2/2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95083" y="1027493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39659"/>
              </p:ext>
            </p:extLst>
          </p:nvPr>
        </p:nvGraphicFramePr>
        <p:xfrm>
          <a:off x="3781945" y="1581491"/>
          <a:ext cx="5112568" cy="3495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1127429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gobierno o los particulares deberían gastar más en ayuda exterior.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Gente que dé dinero para ayuda exterior.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 dinero para obras de caridad.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gente debería gastar menos en chocolate y más en los pobres.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gobierno o los particulares deberían cambiar su sistema de valores o su visión del problema: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Cambiar nuestros valores.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Querría que la gente se preocupara más de cómo gastamos los recursos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724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 la intención del autor para hacer que el lector se sienta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culpable.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Sentirse culpable o avergonzado.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Gastar menos en chocolate o ser menos goloso.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comprar más chocolate.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Dejar de comer comida basura.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81967"/>
                  </a:ext>
                </a:extLst>
              </a:tr>
            </a:tbl>
          </a:graphicData>
        </a:graphic>
      </p:graphicFrame>
      <p:graphicFrame>
        <p:nvGraphicFramePr>
          <p:cNvPr id="12" name="Tabla 10">
            <a:extLst>
              <a:ext uri="{FF2B5EF4-FFF2-40B4-BE49-F238E27FC236}">
                <a16:creationId xmlns:a16="http://schemas.microsoft.com/office/drawing/2014/main" id="{36DB8DA8-BFF8-41EA-8AF6-1C2C8FE8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5757"/>
              </p:ext>
            </p:extLst>
          </p:nvPr>
        </p:nvGraphicFramePr>
        <p:xfrm>
          <a:off x="3650705" y="5090167"/>
          <a:ext cx="525658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08">
                  <a:extLst>
                    <a:ext uri="{9D8B030D-6E8A-4147-A177-3AD203B41FA5}">
                      <a16:colId xmlns:a16="http://schemas.microsoft.com/office/drawing/2014/main" val="1750095830"/>
                    </a:ext>
                  </a:extLst>
                </a:gridCol>
                <a:gridCol w="4458875">
                  <a:extLst>
                    <a:ext uri="{9D8B030D-6E8A-4147-A177-3AD203B41FA5}">
                      <a16:colId xmlns:a16="http://schemas.microsoft.com/office/drawing/2014/main" val="2410743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</a:t>
                      </a: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Otras respuestas, incluidas las vagas, inapropiadas o irrelevantes.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gustaría que despidieran a los del gobierno.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gustaría que la gente dijese, “Voy a dar todo mi dinero para obras de caridad”.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Nada.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estoy de acuerdo con Arnold Jago.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 de acuerdo con él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4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51520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INSTRUCCIONES PARA LOS ESTUDIANTES: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5536" y="764704"/>
            <a:ext cx="5256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CUANDO TU PROFESOR/A TE MUESTRA LA PANTALLA CON LA PREGUNTA:</a:t>
            </a:r>
          </a:p>
          <a:p>
            <a:endParaRPr lang="en-US" sz="1400" dirty="0"/>
          </a:p>
          <a:p>
            <a:r>
              <a:rPr lang="en-US" sz="1400" dirty="0"/>
              <a:t>1: CÉNTRATE EN EL ESTÍMULO (PANTALLA DE LA DERECHA)</a:t>
            </a:r>
          </a:p>
          <a:p>
            <a:endParaRPr lang="en-US" sz="1400" dirty="0"/>
          </a:p>
          <a:p>
            <a:r>
              <a:rPr lang="en-US" sz="1400" dirty="0"/>
              <a:t>2: LEE LA PREGUNTA CON MUCHA ATENCIÓN (PANTALLA DE LA IZQUIERDA)</a:t>
            </a:r>
          </a:p>
          <a:p>
            <a:endParaRPr lang="en-US" sz="1400" dirty="0"/>
          </a:p>
          <a:p>
            <a:r>
              <a:rPr lang="en-US" sz="1400" dirty="0"/>
              <a:t>3: TÓMATE TU TIEMPO PARA PENSAR EN LOS ELEMENTOS CLAVE DE LA PREGUNTA</a:t>
            </a:r>
          </a:p>
          <a:p>
            <a:endParaRPr lang="en-US" sz="1400" dirty="0"/>
          </a:p>
          <a:p>
            <a:r>
              <a:rPr lang="en-US" sz="1400" dirty="0"/>
              <a:t>4. PIENSA EN LA ESTRATEGIA A SEGUIR PARA RESPONDER A LA PREGUNTA</a:t>
            </a:r>
          </a:p>
          <a:p>
            <a:endParaRPr lang="en-US" sz="1400" dirty="0"/>
          </a:p>
          <a:p>
            <a:r>
              <a:rPr lang="en-US" sz="1400" dirty="0"/>
              <a:t>5. FORMULA TU RESPUESTA</a:t>
            </a:r>
          </a:p>
          <a:p>
            <a:endParaRPr lang="en-US" sz="1400" dirty="0"/>
          </a:p>
          <a:p>
            <a:r>
              <a:rPr lang="en-US" sz="1400" dirty="0"/>
              <a:t>6. DEBATE CON TUS COMPAÑEROS SOBRE LA ESTRATEGIA DE RESPUESTA Y SOBRE LA RESPUESTA CORRECTA</a:t>
            </a:r>
          </a:p>
          <a:p>
            <a:endParaRPr lang="en-US" sz="1400" dirty="0"/>
          </a:p>
          <a:p>
            <a:r>
              <a:rPr lang="en-US" sz="1400" dirty="0"/>
              <a:t>7. VISUALIZA LA SIGUIENTE DIAPOSITIVA CON LA SOLUCIÓN</a:t>
            </a:r>
          </a:p>
        </p:txBody>
      </p:sp>
      <p:pic>
        <p:nvPicPr>
          <p:cNvPr id="4" name="Picture 2" descr="C:\Users\Palmi\Desktop\ordenador y libro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786" t="54893" r="17376" b="30361"/>
          <a:stretch/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1270000" cmpd="sng">
            <a:noFill/>
            <a:prstDash val="solid"/>
          </a:ln>
        </p:spPr>
      </p:pic>
      <p:sp>
        <p:nvSpPr>
          <p:cNvPr id="5" name="7 Rectángulo"/>
          <p:cNvSpPr/>
          <p:nvPr/>
        </p:nvSpPr>
        <p:spPr>
          <a:xfrm>
            <a:off x="0" y="6021288"/>
            <a:ext cx="9144000" cy="858188"/>
          </a:xfrm>
          <a:prstGeom prst="rect">
            <a:avLst/>
          </a:prstGeom>
          <a:solidFill>
            <a:srgbClr val="218DA8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868144" y="116632"/>
            <a:ext cx="3168352" cy="576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RECUERDA: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LEE LA PREGUNTA Y EL ESTÍMULO CON MUCHA ATENCIÓN, NO TENGAS PRISA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TÓMATE TU TIEMPO PARA PENSAR Y RESPONDER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ESFUÉRZATE PARA RESPONDER LO MEJOR POSIBLE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INTENTA SIEMPRE DAR UNA RESPUESTA AUNQUE NO LA TENGAS CLARA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REVISA TUS RESPUESTAS</a:t>
            </a:r>
          </a:p>
          <a:p>
            <a:endParaRPr lang="en-US" sz="1600" dirty="0"/>
          </a:p>
          <a:p>
            <a:r>
              <a:rPr lang="en-US" sz="1400" u="sng" dirty="0"/>
              <a:t>IMPORTANTE</a:t>
            </a:r>
            <a:r>
              <a:rPr lang="en-US" sz="1400" dirty="0"/>
              <a:t>: EN PISA MUCHAS VECES NO HAY RESPUESTAS CORRECTAS O INCORRECTAS, YA QUE ESTA ES UNA PRUEBA PARA MEDIR LAS COMPETENCIAS.</a:t>
            </a:r>
          </a:p>
        </p:txBody>
      </p:sp>
    </p:spTree>
    <p:extLst>
      <p:ext uri="{BB962C8B-B14F-4D97-AF65-F5344CB8AC3E}">
        <p14:creationId xmlns:p14="http://schemas.microsoft.com/office/powerpoint/2010/main" val="38489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sp>
        <p:nvSpPr>
          <p:cNvPr id="28" name="CuadroTexto 15">
            <a:extLst>
              <a:ext uri="{FF2B5EF4-FFF2-40B4-BE49-F238E27FC236}">
                <a16:creationId xmlns:a16="http://schemas.microsoft.com/office/drawing/2014/main" id="{62082CF6-938A-436B-A5F1-A60A77E9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21" y="1352691"/>
            <a:ext cx="291548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ru-RU" sz="1100" dirty="0">
                <a:latin typeface="+mj-lt"/>
                <a:cs typeface="Helvetica" panose="020B0604020202020204" pitchFamily="34" charset="0"/>
              </a:rPr>
              <a:t>¿Qué indica la tabla sobre el nivel de actividad de PLAN Internacional en Etiopía durante 1996, comparado con otros países de la región?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D8D11D-143D-47DF-AC05-A0FC7114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296" y="5666069"/>
            <a:ext cx="4965882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s-ES" sz="1050" dirty="0">
                <a:latin typeface="+mj-lt"/>
                <a:cs typeface="Helvetica" panose="020B0604020202020204" pitchFamily="34" charset="0"/>
              </a:rPr>
              <a:t>Esta tabla es parte de un informe publicado por PLAN Internacional, una</a:t>
            </a:r>
          </a:p>
          <a:p>
            <a:pPr algn="l">
              <a:buNone/>
            </a:pPr>
            <a:r>
              <a:rPr lang="es-ES" sz="1050" dirty="0">
                <a:latin typeface="+mj-lt"/>
                <a:cs typeface="Helvetica" panose="020B0604020202020204" pitchFamily="34" charset="0"/>
              </a:rPr>
              <a:t>organización internacional de ayuda. Proporciona cierta información sobre el trabajo</a:t>
            </a:r>
          </a:p>
          <a:p>
            <a:pPr algn="l">
              <a:buNone/>
            </a:pPr>
            <a:r>
              <a:rPr lang="es-ES" sz="1050" dirty="0">
                <a:latin typeface="+mj-lt"/>
                <a:cs typeface="Helvetica" panose="020B0604020202020204" pitchFamily="34" charset="0"/>
              </a:rPr>
              <a:t>de PLAN en una de las regiones en las que actúa (Este y Sur de África).</a:t>
            </a:r>
            <a:endParaRPr lang="es-ES" altLang="ru-RU" sz="1050" dirty="0">
              <a:latin typeface="+mj-lt"/>
              <a:cs typeface="Helvetica" panose="020B0604020202020204" pitchFamily="34" charset="0"/>
            </a:endParaRPr>
          </a:p>
        </p:txBody>
      </p:sp>
      <p:graphicFrame>
        <p:nvGraphicFramePr>
          <p:cNvPr id="12" name="Tabla 4">
            <a:extLst>
              <a:ext uri="{FF2B5EF4-FFF2-40B4-BE49-F238E27FC236}">
                <a16:creationId xmlns:a16="http://schemas.microsoft.com/office/drawing/2014/main" id="{09D1DA44-C818-4CE4-8239-8E5C26A30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32114"/>
              </p:ext>
            </p:extLst>
          </p:nvPr>
        </p:nvGraphicFramePr>
        <p:xfrm>
          <a:off x="76673" y="2206570"/>
          <a:ext cx="3485050" cy="304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60">
                  <a:extLst>
                    <a:ext uri="{9D8B030D-6E8A-4147-A177-3AD203B41FA5}">
                      <a16:colId xmlns:a16="http://schemas.microsoft.com/office/drawing/2014/main" val="2095430410"/>
                    </a:ext>
                  </a:extLst>
                </a:gridCol>
                <a:gridCol w="3008190">
                  <a:extLst>
                    <a:ext uri="{9D8B030D-6E8A-4147-A177-3AD203B41FA5}">
                      <a16:colId xmlns:a16="http://schemas.microsoft.com/office/drawing/2014/main" val="347421630"/>
                    </a:ext>
                  </a:extLst>
                </a:gridCol>
              </a:tblGrid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El nivel de actividad era comparativamente alto en Etiopía.</a:t>
                      </a:r>
                    </a:p>
                    <a:p>
                      <a:endParaRPr lang="es-ES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El nivel de actividad era comparativamente bajo en Etiopía.</a:t>
                      </a:r>
                    </a:p>
                    <a:p>
                      <a:endParaRPr lang="es-ES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Era aproximadamente el mismo que el de otros países de la región.</a:t>
                      </a:r>
                    </a:p>
                    <a:p>
                      <a:endParaRPr lang="es-ES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Era comparativamente alto en la categoría de Vivienda, y bajo en otras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categorías.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575427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055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b="0" i="0" u="none" strike="noStrike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3985"/>
                  </a:ext>
                </a:extLst>
              </a:tr>
              <a:tr h="31469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35433"/>
                  </a:ext>
                </a:extLst>
              </a:tr>
            </a:tbl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D4038BEF-3D26-4A4E-A032-39CFE5CC9B07}"/>
              </a:ext>
            </a:extLst>
          </p:cNvPr>
          <p:cNvSpPr/>
          <p:nvPr/>
        </p:nvSpPr>
        <p:spPr>
          <a:xfrm>
            <a:off x="423869" y="2236666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D9AE2D8-0849-4ABF-90B9-20B8ACB3B99B}"/>
              </a:ext>
            </a:extLst>
          </p:cNvPr>
          <p:cNvSpPr/>
          <p:nvPr/>
        </p:nvSpPr>
        <p:spPr>
          <a:xfrm>
            <a:off x="423869" y="2757120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B5DA558-5536-49B8-BA44-188980BF5CFC}"/>
              </a:ext>
            </a:extLst>
          </p:cNvPr>
          <p:cNvSpPr/>
          <p:nvPr/>
        </p:nvSpPr>
        <p:spPr>
          <a:xfrm>
            <a:off x="423869" y="3250567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8AE6BA7-D892-4454-9B68-65435023A162}"/>
              </a:ext>
            </a:extLst>
          </p:cNvPr>
          <p:cNvSpPr/>
          <p:nvPr/>
        </p:nvSpPr>
        <p:spPr>
          <a:xfrm>
            <a:off x="423869" y="3779477"/>
            <a:ext cx="144016" cy="1549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n 5" descr="Tabla&#10;&#10;Descripción generada automáticamente con confianza media">
            <a:extLst>
              <a:ext uri="{FF2B5EF4-FFF2-40B4-BE49-F238E27FC236}">
                <a16:creationId xmlns:a16="http://schemas.microsoft.com/office/drawing/2014/main" id="{620652E1-BE29-4C15-920A-F413C53B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15" y="764704"/>
            <a:ext cx="4525664" cy="688235"/>
          </a:xfrm>
          <a:prstGeom prst="rect">
            <a:avLst/>
          </a:prstGeom>
        </p:spPr>
      </p:pic>
      <p:pic>
        <p:nvPicPr>
          <p:cNvPr id="10" name="Imagen 9" descr="Tabla&#10;&#10;Descripción generada automáticamente">
            <a:extLst>
              <a:ext uri="{FF2B5EF4-FFF2-40B4-BE49-F238E27FC236}">
                <a16:creationId xmlns:a16="http://schemas.microsoft.com/office/drawing/2014/main" id="{8ACD3D4E-F4B5-4D16-8258-A1E5CFA2F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43" y="1524522"/>
            <a:ext cx="4727435" cy="409893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8D25C40-7ECD-4211-8272-AADA26902096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DC9F26-05D9-41A7-A6C2-1A162CC752A4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Plan internacional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1/1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Plan internacional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855510"/>
              </p:ext>
            </p:extLst>
          </p:nvPr>
        </p:nvGraphicFramePr>
        <p:xfrm>
          <a:off x="3851920" y="2333392"/>
          <a:ext cx="489654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Centrar atención en las palabras clave del enunciado: </a:t>
                      </a:r>
                      <a:r>
                        <a:rPr lang="es-ES" sz="12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 de actividad, Etiopia.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Buscar en la barra horizontal Etiopia y reflexionar sobre los datos de su columna. </a:t>
                      </a:r>
                      <a:r>
                        <a:rPr lang="es-E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¿Son más bajos, más altos o iguales que el resto de países en todas las categorías?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Reflexión y valoración.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1 punto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100" dirty="0"/>
              <a:t>El nivel de actividad era comparativamente bajo en Etiopía.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1/1</a:t>
            </a:r>
          </a:p>
        </p:txBody>
      </p:sp>
    </p:spTree>
    <p:extLst>
      <p:ext uri="{BB962C8B-B14F-4D97-AF65-F5344CB8AC3E}">
        <p14:creationId xmlns:p14="http://schemas.microsoft.com/office/powerpoint/2010/main" val="378155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3A404E1A-0278-41B7-A95C-089F0E320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22" y="805089"/>
            <a:ext cx="5002073" cy="4442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678186-2D99-437E-8E0A-DD22A4436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858084"/>
            <a:ext cx="3128229" cy="41515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320716" y="1282948"/>
            <a:ext cx="2509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Visualiza las imágenes y contesta las siguientes preguntas: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9AC2C5-F757-4BE4-8623-1553EF1071A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3E3031-2D57-4F65-A718-09557887FBD4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La garantía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1/4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2ACBBE1-F5F9-4C2B-8D6A-5F89321575C5}"/>
              </a:ext>
            </a:extLst>
          </p:cNvPr>
          <p:cNvGrpSpPr/>
          <p:nvPr/>
        </p:nvGrpSpPr>
        <p:grpSpPr>
          <a:xfrm>
            <a:off x="151179" y="44625"/>
            <a:ext cx="8841641" cy="6624736"/>
            <a:chOff x="179512" y="44624"/>
            <a:chExt cx="8841641" cy="662473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62FE441-FF3C-44F3-8EE3-D19ADA93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624"/>
              <a:ext cx="8841641" cy="6624736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7D89AF7-CDFD-47D5-845E-8AD0B87AD0F6}"/>
                </a:ext>
              </a:extLst>
            </p:cNvPr>
            <p:cNvSpPr/>
            <p:nvPr/>
          </p:nvSpPr>
          <p:spPr>
            <a:xfrm>
              <a:off x="323528" y="620688"/>
              <a:ext cx="3024336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C4F69D9-A1F2-4EAF-B8B9-AC07695EBF19}"/>
                </a:ext>
              </a:extLst>
            </p:cNvPr>
            <p:cNvSpPr/>
            <p:nvPr/>
          </p:nvSpPr>
          <p:spPr>
            <a:xfrm>
              <a:off x="3635896" y="548680"/>
              <a:ext cx="5112568" cy="5976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51520" y="44625"/>
            <a:ext cx="1296144" cy="432048"/>
          </a:xfrm>
          <a:prstGeom prst="rect">
            <a:avLst/>
          </a:prstGeom>
          <a:solidFill>
            <a:srgbClr val="66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PISA 2022</a:t>
            </a: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3A404E1A-0278-41B7-A95C-089F0E320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49" y="696892"/>
            <a:ext cx="4778681" cy="42442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678186-2D99-437E-8E0A-DD22A4436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51" y="2181462"/>
            <a:ext cx="3179896" cy="42201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F0187B-985F-4F4F-811F-8DDEBC89708F}"/>
              </a:ext>
            </a:extLst>
          </p:cNvPr>
          <p:cNvSpPr txBox="1"/>
          <p:nvPr/>
        </p:nvSpPr>
        <p:spPr>
          <a:xfrm>
            <a:off x="320716" y="1282948"/>
            <a:ext cx="2509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100" dirty="0">
                <a:latin typeface="+mj-lt"/>
                <a:cs typeface="Helvetica" panose="020B0604020202020204" pitchFamily="34" charset="0"/>
              </a:rPr>
              <a:t>Utiliza los datos del recibo </a:t>
            </a:r>
            <a:r>
              <a:rPr lang="es-ES" sz="1100">
                <a:latin typeface="+mj-lt"/>
                <a:cs typeface="Helvetica" panose="020B0604020202020204" pitchFamily="34" charset="0"/>
              </a:rPr>
              <a:t>para completar </a:t>
            </a:r>
            <a:r>
              <a:rPr lang="es-ES" sz="1100" dirty="0">
                <a:latin typeface="+mj-lt"/>
                <a:cs typeface="Helvetica" panose="020B0604020202020204" pitchFamily="34" charset="0"/>
              </a:rPr>
              <a:t>la tarjeta de garantía. El nombre y los datos del propietario ya se han rellenado. 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9AC2C5-F757-4BE4-8623-1553EF1071A8}"/>
              </a:ext>
            </a:extLst>
          </p:cNvPr>
          <p:cNvSpPr/>
          <p:nvPr/>
        </p:nvSpPr>
        <p:spPr>
          <a:xfrm>
            <a:off x="323528" y="660428"/>
            <a:ext cx="2952328" cy="469359"/>
          </a:xfrm>
          <a:prstGeom prst="rect">
            <a:avLst/>
          </a:prstGeom>
          <a:solidFill>
            <a:srgbClr val="BFD3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3E3031-2D57-4F65-A718-09557887FBD4}"/>
              </a:ext>
            </a:extLst>
          </p:cNvPr>
          <p:cNvSpPr txBox="1"/>
          <p:nvPr/>
        </p:nvSpPr>
        <p:spPr>
          <a:xfrm>
            <a:off x="323528" y="6635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La garantía</a:t>
            </a:r>
          </a:p>
          <a:p>
            <a:pPr algn="just"/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 1/4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6F2031-39E0-4769-BB9A-3A934D30F5EC}"/>
              </a:ext>
            </a:extLst>
          </p:cNvPr>
          <p:cNvSpPr txBox="1"/>
          <p:nvPr/>
        </p:nvSpPr>
        <p:spPr>
          <a:xfrm>
            <a:off x="1018044" y="4325481"/>
            <a:ext cx="184128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6E235E-491F-43FB-8203-124C5CDB3E84}"/>
              </a:ext>
            </a:extLst>
          </p:cNvPr>
          <p:cNvSpPr txBox="1"/>
          <p:nvPr/>
        </p:nvSpPr>
        <p:spPr>
          <a:xfrm>
            <a:off x="457802" y="4051970"/>
            <a:ext cx="184128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2F287E-F1D2-468B-B10A-E25855B7DE97}"/>
              </a:ext>
            </a:extLst>
          </p:cNvPr>
          <p:cNvSpPr txBox="1"/>
          <p:nvPr/>
        </p:nvSpPr>
        <p:spPr>
          <a:xfrm>
            <a:off x="1272628" y="4728487"/>
            <a:ext cx="1841286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306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La garantía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92FA6930-C104-4FFE-B477-E3B9525401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0675870"/>
              </p:ext>
            </p:extLst>
          </p:nvPr>
        </p:nvGraphicFramePr>
        <p:xfrm>
          <a:off x="3851920" y="1844824"/>
          <a:ext cx="489654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69">
                  <a:extLst>
                    <a:ext uri="{9D8B030D-6E8A-4147-A177-3AD203B41FA5}">
                      <a16:colId xmlns:a16="http://schemas.microsoft.com/office/drawing/2014/main" val="1794107212"/>
                    </a:ext>
                  </a:extLst>
                </a:gridCol>
                <a:gridCol w="4255875">
                  <a:extLst>
                    <a:ext uri="{9D8B030D-6E8A-4147-A177-3AD203B41FA5}">
                      <a16:colId xmlns:a16="http://schemas.microsoft.com/office/drawing/2014/main" val="328370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y leer con atención el estímulo que se encuentra a la derecha.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391649"/>
                  </a:ext>
                </a:extLst>
              </a:tr>
              <a:tr h="18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 detenidamente el enunciado y tomarse tiempo para comprender qué está preguntando.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Revisar todos los campos que faltan por rellenar.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149217"/>
                  </a:ext>
                </a:extLst>
              </a:tr>
              <a:tr h="45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la información en el estimulo, fijarse en el nombre de cada columna para saber a que refiere cada información.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752470"/>
                  </a:ext>
                </a:extLst>
              </a:tr>
            </a:tbl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</a:t>
            </a:r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400" i="1" dirty="0"/>
          </a:p>
          <a:p>
            <a:endParaRPr lang="es-ES" sz="11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4 puntos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100" dirty="0"/>
              <a:t>Respuestas que identifiquen correctamente el modelo, número de serie, fecha de compra y precio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59036"/>
            <a:ext cx="3008313" cy="265708"/>
          </a:xfrm>
        </p:spPr>
        <p:txBody>
          <a:bodyPr/>
          <a:lstStyle/>
          <a:p>
            <a:r>
              <a:rPr lang="es-ES" dirty="0"/>
              <a:t>Pregunta 1/4</a:t>
            </a:r>
          </a:p>
        </p:txBody>
      </p:sp>
    </p:spTree>
    <p:extLst>
      <p:ext uri="{BB962C8B-B14F-4D97-AF65-F5344CB8AC3E}">
        <p14:creationId xmlns:p14="http://schemas.microsoft.com/office/powerpoint/2010/main" val="267315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075DCA-8621-4BCD-ABE7-99AF7BFCF00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La garantía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1B25B-175D-40CC-8D28-BC16B15682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87624" y="1844824"/>
            <a:ext cx="2016224" cy="504056"/>
          </a:xfrm>
        </p:spPr>
        <p:txBody>
          <a:bodyPr/>
          <a:lstStyle/>
          <a:p>
            <a:r>
              <a:rPr lang="es-ES" sz="1400" i="1" dirty="0"/>
              <a:t>Obtención y recuperación de la información</a:t>
            </a:r>
          </a:p>
          <a:p>
            <a:endParaRPr lang="es-ES" sz="1400" i="1" dirty="0"/>
          </a:p>
          <a:p>
            <a:endParaRPr lang="es-ES" sz="1400" i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4CBB7-776A-466D-8487-BEA52357323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s-ES" sz="1400" dirty="0"/>
              <a:t>4 puntos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00688-F7A3-45C5-8AC6-79D120820B3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87624" y="4293096"/>
            <a:ext cx="1944216" cy="1152128"/>
          </a:xfrm>
        </p:spPr>
        <p:txBody>
          <a:bodyPr/>
          <a:lstStyle/>
          <a:p>
            <a:pPr algn="l"/>
            <a:r>
              <a:rPr lang="es-ES" sz="1100" dirty="0"/>
              <a:t>Respuestas que identifiquen correctamente el modelo, número de serie fecha de compra y precio.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BA8B303-6F13-4963-87B8-10B9C4D2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847874"/>
            <a:ext cx="3008313" cy="265708"/>
          </a:xfrm>
        </p:spPr>
        <p:txBody>
          <a:bodyPr/>
          <a:lstStyle/>
          <a:p>
            <a:r>
              <a:rPr lang="es-ES" dirty="0"/>
              <a:t>Pregunta 1/4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121322-EEEE-46F0-BF8C-900C6A8240D9}"/>
              </a:ext>
            </a:extLst>
          </p:cNvPr>
          <p:cNvSpPr txBox="1"/>
          <p:nvPr/>
        </p:nvSpPr>
        <p:spPr>
          <a:xfrm>
            <a:off x="3779912" y="1052736"/>
            <a:ext cx="511256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 Black" panose="020B0A04020102020204" pitchFamily="34" charset="0"/>
              </a:rPr>
              <a:t>Ejemplos de respuesta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5952655-7181-4D86-85D9-950D654D4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59676"/>
              </p:ext>
            </p:extLst>
          </p:nvPr>
        </p:nvGraphicFramePr>
        <p:xfrm>
          <a:off x="3779912" y="1844824"/>
          <a:ext cx="5112568" cy="3214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935">
                  <a:extLst>
                    <a:ext uri="{9D8B030D-6E8A-4147-A177-3AD203B41FA5}">
                      <a16:colId xmlns:a16="http://schemas.microsoft.com/office/drawing/2014/main" val="930243596"/>
                    </a:ext>
                  </a:extLst>
                </a:gridCol>
                <a:gridCol w="4443633">
                  <a:extLst>
                    <a:ext uri="{9D8B030D-6E8A-4147-A177-3AD203B41FA5}">
                      <a16:colId xmlns:a16="http://schemas.microsoft.com/office/drawing/2014/main" val="40560088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" sz="3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3200" dirty="0">
                        <a:solidFill>
                          <a:schemeClr val="accent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Modelo: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Rolly Fotonex.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Fotonex.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17133"/>
                  </a:ext>
                </a:extLst>
              </a:tr>
              <a:tr h="1047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endParaRPr lang="es-E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Serie: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30910963.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8744"/>
                  </a:ext>
                </a:extLst>
              </a:tr>
              <a:tr h="510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de compra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18/10/99 (indicada de cualquier modo)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43104"/>
                  </a:ext>
                </a:extLst>
              </a:tr>
              <a:tr h="510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131.69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81967"/>
                  </a:ext>
                </a:extLst>
              </a:tr>
            </a:tbl>
          </a:graphicData>
        </a:graphic>
      </p:graphicFrame>
      <p:graphicFrame>
        <p:nvGraphicFramePr>
          <p:cNvPr id="9" name="Tabla 10">
            <a:extLst>
              <a:ext uri="{FF2B5EF4-FFF2-40B4-BE49-F238E27FC236}">
                <a16:creationId xmlns:a16="http://schemas.microsoft.com/office/drawing/2014/main" id="{09A5CB03-5FC3-4C68-89F3-6DDF71A89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80175"/>
              </p:ext>
            </p:extLst>
          </p:nvPr>
        </p:nvGraphicFramePr>
        <p:xfrm>
          <a:off x="3651939" y="5059054"/>
          <a:ext cx="525658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08">
                  <a:extLst>
                    <a:ext uri="{9D8B030D-6E8A-4147-A177-3AD203B41FA5}">
                      <a16:colId xmlns:a16="http://schemas.microsoft.com/office/drawing/2014/main" val="1750095830"/>
                    </a:ext>
                  </a:extLst>
                </a:gridCol>
                <a:gridCol w="4458875">
                  <a:extLst>
                    <a:ext uri="{9D8B030D-6E8A-4147-A177-3AD203B41FA5}">
                      <a16:colId xmlns:a16="http://schemas.microsoft.com/office/drawing/2014/main" val="241074303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</a:t>
                      </a:r>
                      <a:r>
                        <a:rPr lang="es-ES" sz="3200" kern="1200" noProof="0" dirty="0">
                          <a:solidFill>
                            <a:schemeClr val="accent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Modelo: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150214. Número del producto en lugar del nombre de la cámara y el modelo).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Rolly Fotonex 250 zoom Trípode. (Incluye información innecesaria).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427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2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8CA8"/>
      </a:accent1>
      <a:accent2>
        <a:srgbClr val="68B040"/>
      </a:accent2>
      <a:accent3>
        <a:srgbClr val="E3670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2621</Words>
  <Application>Microsoft Office PowerPoint</Application>
  <PresentationFormat>Presentación en pantalla (4:3)</PresentationFormat>
  <Paragraphs>399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Helvetica</vt:lpstr>
      <vt:lpstr>HelveticaNeueLT Std Lt Cn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Palmira Morales Expósito</dc:creator>
  <cp:lastModifiedBy>Elena Govorova</cp:lastModifiedBy>
  <cp:revision>870</cp:revision>
  <dcterms:created xsi:type="dcterms:W3CDTF">2016-10-21T20:39:50Z</dcterms:created>
  <dcterms:modified xsi:type="dcterms:W3CDTF">2022-02-09T14:15:39Z</dcterms:modified>
</cp:coreProperties>
</file>