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399" r:id="rId3"/>
    <p:sldId id="422" r:id="rId4"/>
    <p:sldId id="464" r:id="rId5"/>
    <p:sldId id="507" r:id="rId6"/>
    <p:sldId id="465" r:id="rId7"/>
    <p:sldId id="508" r:id="rId8"/>
    <p:sldId id="466" r:id="rId9"/>
    <p:sldId id="509" r:id="rId10"/>
    <p:sldId id="510" r:id="rId11"/>
    <p:sldId id="470" r:id="rId12"/>
    <p:sldId id="511" r:id="rId13"/>
    <p:sldId id="471" r:id="rId14"/>
    <p:sldId id="512" r:id="rId15"/>
    <p:sldId id="474" r:id="rId16"/>
    <p:sldId id="513" r:id="rId17"/>
    <p:sldId id="475" r:id="rId18"/>
    <p:sldId id="514" r:id="rId19"/>
    <p:sldId id="477" r:id="rId20"/>
    <p:sldId id="515" r:id="rId21"/>
    <p:sldId id="478" r:id="rId22"/>
    <p:sldId id="516" r:id="rId23"/>
    <p:sldId id="488" r:id="rId2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0A8ADA-6645-25FB-3581-B6837EC63D2F}" name="Noelia Morales" initials="Nm" userId="Noelia Moral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Guia" initials="EG" lastIdx="1" clrIdx="0">
    <p:extLst>
      <p:ext uri="{19B8F6BF-5375-455C-9EA6-DF929625EA0E}">
        <p15:presenceInfo xmlns:p15="http://schemas.microsoft.com/office/powerpoint/2012/main" userId="c6dbd66f6a466b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3F2"/>
    <a:srgbClr val="667CB9"/>
    <a:srgbClr val="9999FF"/>
    <a:srgbClr val="198FAB"/>
    <a:srgbClr val="75D5EB"/>
    <a:srgbClr val="FFCC99"/>
    <a:srgbClr val="63B345"/>
    <a:srgbClr val="E4650D"/>
    <a:srgbClr val="218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72" autoAdjust="0"/>
    <p:restoredTop sz="95476" autoAdjust="0"/>
  </p:normalViewPr>
  <p:slideViewPr>
    <p:cSldViewPr>
      <p:cViewPr varScale="1">
        <p:scale>
          <a:sx n="115" d="100"/>
          <a:sy n="115" d="100"/>
        </p:scale>
        <p:origin x="11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739837-42BE-40AC-BD58-F9D36840681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D35EA59-2442-433C-890F-91842B068F0B}" type="slidenum">
              <a:rPr lang="es-ES" altLang="ru-RU"/>
              <a:pPr>
                <a:defRPr/>
              </a:pPr>
              <a:t>‹Nº›</a:t>
            </a:fld>
            <a:endParaRPr lang="es-E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CA05-2360-4D54-8D35-71B8B4D15ADC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0785-24F4-4DE2-A723-C9AB30C2168D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91165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BFD6-75CC-4DAE-BA67-F03F6A18E247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BF98-A8CF-4832-A3BB-202A3169430A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791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D28-6F41-47DB-87E8-AE43075D5EB1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2280-810F-44FD-BA4C-F5C5D03B067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7982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90A1084-6838-43DA-BB4B-EB60395D99DC}"/>
              </a:ext>
            </a:extLst>
          </p:cNvPr>
          <p:cNvGrpSpPr/>
          <p:nvPr userDrawn="1"/>
        </p:nvGrpSpPr>
        <p:grpSpPr>
          <a:xfrm>
            <a:off x="179512" y="116632"/>
            <a:ext cx="8841641" cy="6624736"/>
            <a:chOff x="179512" y="116632"/>
            <a:chExt cx="8841641" cy="662473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A33578D-E027-42DD-B037-93E902243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6632"/>
              <a:ext cx="8841641" cy="6624736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2D46A68-C776-4650-B30F-8EDC63E93552}"/>
                </a:ext>
              </a:extLst>
            </p:cNvPr>
            <p:cNvSpPr/>
            <p:nvPr/>
          </p:nvSpPr>
          <p:spPr>
            <a:xfrm>
              <a:off x="323528" y="692696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D2E6340-41EB-4BD8-BE55-FF6FAD4B6527}"/>
                </a:ext>
              </a:extLst>
            </p:cNvPr>
            <p:cNvSpPr/>
            <p:nvPr userDrawn="1"/>
          </p:nvSpPr>
          <p:spPr>
            <a:xfrm>
              <a:off x="3635896" y="620688"/>
              <a:ext cx="5256584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32C0D9-D475-4201-9A2E-6222BC5ECD2D}"/>
              </a:ext>
            </a:extLst>
          </p:cNvPr>
          <p:cNvSpPr txBox="1"/>
          <p:nvPr userDrawn="1"/>
        </p:nvSpPr>
        <p:spPr>
          <a:xfrm>
            <a:off x="179512" y="260680"/>
            <a:ext cx="1404000" cy="270000"/>
          </a:xfrm>
          <a:prstGeom prst="rect">
            <a:avLst/>
          </a:prstGeom>
          <a:solidFill>
            <a:srgbClr val="667CB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PISA 2022    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38C7D2-54CA-425B-9F9C-A1B00D631698}"/>
              </a:ext>
            </a:extLst>
          </p:cNvPr>
          <p:cNvSpPr txBox="1">
            <a:spLocks/>
          </p:cNvSpPr>
          <p:nvPr userDrawn="1"/>
        </p:nvSpPr>
        <p:spPr>
          <a:xfrm>
            <a:off x="359864" y="1268760"/>
            <a:ext cx="2988000" cy="5256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79CE1B9-72D0-4485-951F-132702999484}"/>
              </a:ext>
            </a:extLst>
          </p:cNvPr>
          <p:cNvSpPr/>
          <p:nvPr userDrawn="1"/>
        </p:nvSpPr>
        <p:spPr>
          <a:xfrm>
            <a:off x="323528" y="692696"/>
            <a:ext cx="3033299" cy="432048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10612;p93">
            <a:extLst>
              <a:ext uri="{FF2B5EF4-FFF2-40B4-BE49-F238E27FC236}">
                <a16:creationId xmlns:a16="http://schemas.microsoft.com/office/drawing/2014/main" id="{D4A187F3-E93F-44A6-A12C-68434DE60E90}"/>
              </a:ext>
            </a:extLst>
          </p:cNvPr>
          <p:cNvSpPr/>
          <p:nvPr userDrawn="1"/>
        </p:nvSpPr>
        <p:spPr>
          <a:xfrm>
            <a:off x="395536" y="2924944"/>
            <a:ext cx="720080" cy="720080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" name="Google Shape;10207;p92">
            <a:extLst>
              <a:ext uri="{FF2B5EF4-FFF2-40B4-BE49-F238E27FC236}">
                <a16:creationId xmlns:a16="http://schemas.microsoft.com/office/drawing/2014/main" id="{3D8B754F-A860-40E6-97B6-7687F02FBD1A}"/>
              </a:ext>
            </a:extLst>
          </p:cNvPr>
          <p:cNvGrpSpPr/>
          <p:nvPr userDrawn="1"/>
        </p:nvGrpSpPr>
        <p:grpSpPr>
          <a:xfrm>
            <a:off x="395536" y="4293096"/>
            <a:ext cx="720080" cy="792088"/>
            <a:chOff x="3086313" y="2877049"/>
            <a:chExt cx="320143" cy="392581"/>
          </a:xfrm>
          <a:solidFill>
            <a:schemeClr val="tx1"/>
          </a:solidFill>
        </p:grpSpPr>
        <p:sp>
          <p:nvSpPr>
            <p:cNvPr id="23" name="Google Shape;10208;p92">
              <a:extLst>
                <a:ext uri="{FF2B5EF4-FFF2-40B4-BE49-F238E27FC236}">
                  <a16:creationId xmlns:a16="http://schemas.microsoft.com/office/drawing/2014/main" id="{B636BCEA-74DA-491C-9AB2-A4DF48555FBB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0209;p92">
              <a:extLst>
                <a:ext uri="{FF2B5EF4-FFF2-40B4-BE49-F238E27FC236}">
                  <a16:creationId xmlns:a16="http://schemas.microsoft.com/office/drawing/2014/main" id="{09A77094-B2BD-49C8-AA3C-4B57BAB41B62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0210;p92">
              <a:extLst>
                <a:ext uri="{FF2B5EF4-FFF2-40B4-BE49-F238E27FC236}">
                  <a16:creationId xmlns:a16="http://schemas.microsoft.com/office/drawing/2014/main" id="{1835B291-A27D-4F02-A264-A43CEEAB9A9A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0211;p92">
              <a:extLst>
                <a:ext uri="{FF2B5EF4-FFF2-40B4-BE49-F238E27FC236}">
                  <a16:creationId xmlns:a16="http://schemas.microsoft.com/office/drawing/2014/main" id="{E7438BA1-6915-412B-8B09-61DAC3AEAA51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212;p92">
              <a:extLst>
                <a:ext uri="{FF2B5EF4-FFF2-40B4-BE49-F238E27FC236}">
                  <a16:creationId xmlns:a16="http://schemas.microsoft.com/office/drawing/2014/main" id="{372AAD8F-6F3B-4E21-A3B8-3F1416FAABC9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0213;p92">
              <a:extLst>
                <a:ext uri="{FF2B5EF4-FFF2-40B4-BE49-F238E27FC236}">
                  <a16:creationId xmlns:a16="http://schemas.microsoft.com/office/drawing/2014/main" id="{413702FD-EFB2-49AA-955B-2C7B992CA7F1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214;p92">
              <a:extLst>
                <a:ext uri="{FF2B5EF4-FFF2-40B4-BE49-F238E27FC236}">
                  <a16:creationId xmlns:a16="http://schemas.microsoft.com/office/drawing/2014/main" id="{72E37944-2AA6-4C37-A911-E5C95AB9F661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0215;p92">
              <a:extLst>
                <a:ext uri="{FF2B5EF4-FFF2-40B4-BE49-F238E27FC236}">
                  <a16:creationId xmlns:a16="http://schemas.microsoft.com/office/drawing/2014/main" id="{30276FCE-AFF3-409C-AE53-692B3321EF44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0216;p92">
              <a:extLst>
                <a:ext uri="{FF2B5EF4-FFF2-40B4-BE49-F238E27FC236}">
                  <a16:creationId xmlns:a16="http://schemas.microsoft.com/office/drawing/2014/main" id="{21F207DA-A709-48E3-A254-90A6D4A132ED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217;p92">
              <a:extLst>
                <a:ext uri="{FF2B5EF4-FFF2-40B4-BE49-F238E27FC236}">
                  <a16:creationId xmlns:a16="http://schemas.microsoft.com/office/drawing/2014/main" id="{4C2FABBD-B9DE-4309-871C-CDE0BB34FDBB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0218;p92">
              <a:extLst>
                <a:ext uri="{FF2B5EF4-FFF2-40B4-BE49-F238E27FC236}">
                  <a16:creationId xmlns:a16="http://schemas.microsoft.com/office/drawing/2014/main" id="{9500F977-B16E-4E95-B715-56027EC6892E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0219;p92">
              <a:extLst>
                <a:ext uri="{FF2B5EF4-FFF2-40B4-BE49-F238E27FC236}">
                  <a16:creationId xmlns:a16="http://schemas.microsoft.com/office/drawing/2014/main" id="{2941B727-8D3B-4840-BC24-9128702A81BC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Google Shape;10541;p93">
            <a:extLst>
              <a:ext uri="{FF2B5EF4-FFF2-40B4-BE49-F238E27FC236}">
                <a16:creationId xmlns:a16="http://schemas.microsoft.com/office/drawing/2014/main" id="{08A5C7BB-4481-4547-BCAE-5D691DE7E3DD}"/>
              </a:ext>
            </a:extLst>
          </p:cNvPr>
          <p:cNvSpPr/>
          <p:nvPr userDrawn="1"/>
        </p:nvSpPr>
        <p:spPr>
          <a:xfrm>
            <a:off x="467544" y="1700808"/>
            <a:ext cx="648072" cy="648072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2 Marcador de contenido">
            <a:extLst>
              <a:ext uri="{FF2B5EF4-FFF2-40B4-BE49-F238E27FC236}">
                <a16:creationId xmlns:a16="http://schemas.microsoft.com/office/drawing/2014/main" id="{749E622D-CF05-4F1D-B4CB-1BEE23280A5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692696"/>
            <a:ext cx="2952328" cy="288032"/>
          </a:xfrm>
        </p:spPr>
        <p:txBody>
          <a:bodyPr/>
          <a:lstStyle>
            <a:lvl1pPr marL="0" indent="0">
              <a:buNone/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Nombre del ítem</a:t>
            </a:r>
          </a:p>
        </p:txBody>
      </p:sp>
      <p:sp>
        <p:nvSpPr>
          <p:cNvPr id="38" name="2 Marcador de contenido">
            <a:extLst>
              <a:ext uri="{FF2B5EF4-FFF2-40B4-BE49-F238E27FC236}">
                <a16:creationId xmlns:a16="http://schemas.microsoft.com/office/drawing/2014/main" id="{1442FF82-0148-4094-B090-BCD02D6435C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87624" y="1844824"/>
            <a:ext cx="1872208" cy="504056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Nombre del proceso</a:t>
            </a:r>
          </a:p>
        </p:txBody>
      </p:sp>
      <p:sp>
        <p:nvSpPr>
          <p:cNvPr id="39" name="2 Marcador de contenido">
            <a:extLst>
              <a:ext uri="{FF2B5EF4-FFF2-40B4-BE49-F238E27FC236}">
                <a16:creationId xmlns:a16="http://schemas.microsoft.com/office/drawing/2014/main" id="{2ABA49FC-562D-40C5-80D2-6E7EBDB9917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87624" y="3068960"/>
            <a:ext cx="1872208" cy="504056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1 punto</a:t>
            </a:r>
          </a:p>
          <a:p>
            <a:pPr lvl="0"/>
            <a:r>
              <a:rPr lang="es-ES" dirty="0"/>
              <a:t>2 puntos</a:t>
            </a:r>
          </a:p>
        </p:txBody>
      </p:sp>
      <p:sp>
        <p:nvSpPr>
          <p:cNvPr id="40" name="2 Marcador de contenido">
            <a:extLst>
              <a:ext uri="{FF2B5EF4-FFF2-40B4-BE49-F238E27FC236}">
                <a16:creationId xmlns:a16="http://schemas.microsoft.com/office/drawing/2014/main" id="{8E58179D-8099-4757-A1BB-F250776B00B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87624" y="4293096"/>
            <a:ext cx="1872208" cy="1152128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Respuesta general esperada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2419255-D3BF-417B-B9D5-05D857FAFEEC}"/>
              </a:ext>
            </a:extLst>
          </p:cNvPr>
          <p:cNvSpPr txBox="1"/>
          <p:nvPr userDrawn="1"/>
        </p:nvSpPr>
        <p:spPr>
          <a:xfrm>
            <a:off x="3779912" y="105273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Cómo proceder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8175F07-86DB-4FCE-ABA9-A53BB9099AEB}"/>
              </a:ext>
            </a:extLst>
          </p:cNvPr>
          <p:cNvSpPr txBox="1"/>
          <p:nvPr userDrawn="1"/>
        </p:nvSpPr>
        <p:spPr>
          <a:xfrm>
            <a:off x="1187624" y="155679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Proceso</a:t>
            </a:r>
            <a:endParaRPr lang="es-ES" sz="1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CD0616A-1D7A-43A1-82F1-6F9517372807}"/>
              </a:ext>
            </a:extLst>
          </p:cNvPr>
          <p:cNvSpPr txBox="1"/>
          <p:nvPr userDrawn="1"/>
        </p:nvSpPr>
        <p:spPr>
          <a:xfrm>
            <a:off x="1187624" y="283319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Puntuación máxima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BA8FE7-A980-4603-95D5-FA7FA37DA312}"/>
              </a:ext>
            </a:extLst>
          </p:cNvPr>
          <p:cNvSpPr txBox="1"/>
          <p:nvPr userDrawn="1"/>
        </p:nvSpPr>
        <p:spPr>
          <a:xfrm>
            <a:off x="1187624" y="405732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Respuesta esperada</a:t>
            </a:r>
          </a:p>
        </p:txBody>
      </p:sp>
      <p:sp>
        <p:nvSpPr>
          <p:cNvPr id="53" name="3 Marcador de texto">
            <a:extLst>
              <a:ext uri="{FF2B5EF4-FFF2-40B4-BE49-F238E27FC236}">
                <a16:creationId xmlns:a16="http://schemas.microsoft.com/office/drawing/2014/main" id="{21CB9250-727B-485A-B73F-45973D224C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859036"/>
            <a:ext cx="3008313" cy="265708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Pregunta 2/3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356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5CF3-0472-4F31-89D5-F74CF8357148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6F93-54FB-4ECB-84CA-FC0CDB56B1C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2913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6CC4-3F91-4D40-9A01-8F4A32CD7F7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50D0-8DA5-4B96-8455-A6372A3B53F5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344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2589-D89A-458A-89BC-EEF785B7E13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F9AD-06DC-455F-B8BB-9669D5A1776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410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4B9E-0328-4A69-A777-0A64BAAF6B29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2031-1947-4C23-A1E4-0659FC55EDA3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3084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5061-EA0F-460C-9917-C72B31E19906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6C83-6A79-4FD0-8D61-1DE166680F42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460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76F8-09B4-4150-96DE-8D8BF76B015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326F-8B52-4650-B8E8-C7462173D061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4321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7011-54EB-4638-82BF-16D6669B03B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C7DA-8EC8-491E-92B9-BE5F7AD53CE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74121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DC11-699C-4F3B-A1EA-B440178F4704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2C5D-A7B6-48BE-998E-877FDACA89E0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20146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33E83B-D60B-420F-ADCA-D5012D6E3DB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4CBF03-4DAE-4BD3-922D-DB68F6D5AFFF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almi\Desktop\BackgroundLogin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5090" t="9999" r="10353" b="36532"/>
          <a:stretch/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10" name="Rectángulo 9"/>
          <p:cNvSpPr/>
          <p:nvPr/>
        </p:nvSpPr>
        <p:spPr>
          <a:xfrm>
            <a:off x="0" y="-458788"/>
            <a:ext cx="9144000" cy="7316788"/>
          </a:xfrm>
          <a:prstGeom prst="rect">
            <a:avLst/>
          </a:prstGeom>
          <a:solidFill>
            <a:schemeClr val="accent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4 Elipse"/>
          <p:cNvSpPr/>
          <p:nvPr/>
        </p:nvSpPr>
        <p:spPr>
          <a:xfrm>
            <a:off x="0" y="1032567"/>
            <a:ext cx="3887788" cy="3889375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j-lt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86432" y="1916832"/>
            <a:ext cx="3756099" cy="2304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bg1">
                    <a:lumMod val="85000"/>
                  </a:schemeClr>
                </a:solidFill>
                <a:latin typeface="HelveticaNeueLT Std Lt Cn" pitchFamily="34" charset="0"/>
              </a:rPr>
              <a:t>PISA 2022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>
                    <a:lumMod val="85000"/>
                  </a:schemeClr>
                </a:solidFill>
                <a:latin typeface="HelveticaNeueLT Std Lt Cn" pitchFamily="34" charset="0"/>
              </a:rPr>
              <a:t>Competencia matemática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0" y="5819986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s-ES" altLang="es-ES" sz="2800" b="1" dirty="0" smtClean="0">
                <a:solidFill>
                  <a:schemeClr val="bg1"/>
                </a:solidFill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800" b="1" dirty="0" smtClean="0">
                <a:solidFill>
                  <a:schemeClr val="bg1"/>
                </a:solidFill>
              </a:rPr>
              <a:t>PARTE 3</a:t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800" b="1" dirty="0" smtClean="0">
                <a:solidFill>
                  <a:schemeClr val="bg1"/>
                </a:solidFill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400" b="1" dirty="0" smtClean="0">
                <a:solidFill>
                  <a:schemeClr val="bg1"/>
                </a:solidFill>
              </a:rPr>
              <a:t>República Dominicana</a:t>
            </a:r>
            <a:endParaRPr lang="es-ES" alt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82600"/>
              </p:ext>
            </p:extLst>
          </p:nvPr>
        </p:nvGraphicFramePr>
        <p:xfrm>
          <a:off x="3779912" y="1667848"/>
          <a:ext cx="5112568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 vueltas de pedal, usando un método totalmente correcto. Hay que tener en cuenta que la respuesta correcta, incluso cuando no se escribe el método, implica un método totalmente correcto y debe concederse la máxima puntuación.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960 m requieren 1.000 vueltas de rueda, que corresponden a  1000 * (6/5)  = 1.200 vueltas de pedal.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noProof="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vueltas de pedal, calculado por un método correcto, pero equivocándose al convertir las unidades.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960 m requieren 10 vueltas de rueda (el estudiante olvida que la distancia en la tabla está en cm),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 corresponde a 10 * (6/5)  = 12 vueltas de pedal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43104"/>
                  </a:ext>
                </a:extLst>
              </a:tr>
              <a:tr h="146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noProof="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 correcto, pero con un ligero error de cálculo o cálculo incompleto.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vueltas de pedal producen 2.5 vueltas de rueda, y una vuelta de rueda = 0.96 m, por tanto 3 vueltas de pedal = 2.4 m . En consecuencia, 960 m requieren 400 vueltas de pedal.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Hacen falta 1000 vueltas de rueda (960/0.96) para avanzar 960 m, de modo que se necesitan 833 vueltas de pedal con el piñón mediano (5/6 de 1000). [El método es correcto, pero la relación se ha invertido.]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5*0.96 = 4.8, y 960/4.8 = 200, de modo que 200 vueltas. Ahora 200/5 = 40  y 40 ´ 6 = 240. De modo que se necesitan 240 vueltas de pedal. [Un error único, la primera multiplicación por 5 es redundante, pero, por lo demás, es un método correcto.]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195864"/>
                  </a:ext>
                </a:extLst>
              </a:tr>
            </a:tbl>
          </a:graphicData>
        </a:graphic>
      </p:graphicFrame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973DF288-E419-475C-BE5C-CCE47B0F0FD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692696"/>
            <a:ext cx="2952328" cy="288032"/>
          </a:xfrm>
        </p:spPr>
        <p:txBody>
          <a:bodyPr/>
          <a:lstStyle/>
          <a:p>
            <a:r>
              <a:rPr lang="es-ES" sz="1100" b="1" dirty="0"/>
              <a:t>Bicicletas</a:t>
            </a:r>
          </a:p>
          <a:p>
            <a:endParaRPr lang="es-ES" sz="1100" b="1" dirty="0"/>
          </a:p>
          <a:p>
            <a:endParaRPr lang="es-ES" dirty="0"/>
          </a:p>
        </p:txBody>
      </p:sp>
      <p:sp>
        <p:nvSpPr>
          <p:cNvPr id="13" name="Marcador de contenido 4">
            <a:extLst>
              <a:ext uri="{FF2B5EF4-FFF2-40B4-BE49-F238E27FC236}">
                <a16:creationId xmlns:a16="http://schemas.microsoft.com/office/drawing/2014/main" id="{45C1B539-8CE3-4958-9CA1-1C79EA0A3AFB}"/>
              </a:ext>
            </a:extLst>
          </p:cNvPr>
          <p:cNvSpPr txBox="1">
            <a:spLocks/>
          </p:cNvSpPr>
          <p:nvPr/>
        </p:nvSpPr>
        <p:spPr bwMode="auto">
          <a:xfrm>
            <a:off x="1187624" y="3068960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2 puntos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2FED1A36-3401-46F5-A283-45F2BEC12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3 / 3</a:t>
            </a:r>
          </a:p>
        </p:txBody>
      </p:sp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id="{57E578B6-AE1B-4F27-8E97-E5ED8CF1CDB0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9715267-6152-4F62-A73F-6CEFC6FC0867}"/>
              </a:ext>
            </a:extLst>
          </p:cNvPr>
          <p:cNvSpPr txBox="1"/>
          <p:nvPr/>
        </p:nvSpPr>
        <p:spPr>
          <a:xfrm>
            <a:off x="1162888" y="4323470"/>
            <a:ext cx="2042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1.200 vueltas de pedal, usando un método totalmente correcto.</a:t>
            </a:r>
            <a:br>
              <a:rPr lang="es-ES" sz="1400" i="1" dirty="0">
                <a:latin typeface="+mn-lt"/>
                <a:cs typeface="+mn-cs"/>
              </a:rPr>
            </a:br>
            <a:endParaRPr lang="es-ES" sz="1400" i="1" dirty="0">
              <a:latin typeface="+mn-lt"/>
              <a:cs typeface="+mn-cs"/>
            </a:endParaRPr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Formular y Emplear</a:t>
            </a:r>
            <a:endParaRPr lang="es-ES" sz="11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Cantidad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</a:p>
          <a:p>
            <a:pPr>
              <a:defRPr/>
            </a:pPr>
            <a:endParaRPr lang="es-ES" sz="14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7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Construyendo bloques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¿Cuántos cubos pequeños necesitará Susana para hacer el bloque que se muestra en el gráfico B?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r>
              <a:rPr lang="es-ES" sz="1100" dirty="0"/>
              <a:t>Respuesta: _____________cubos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960F982-F167-40B8-BA12-6E8633086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3" r="3718" b="1000"/>
          <a:stretch/>
        </p:blipFill>
        <p:spPr>
          <a:xfrm>
            <a:off x="3707904" y="632332"/>
            <a:ext cx="511256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Construyendo bloques</a:t>
            </a:r>
          </a:p>
          <a:p>
            <a:endParaRPr lang="es-ES" sz="1100" b="1" dirty="0"/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40811935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atención. Identificar el elemento clave de la pregunta: Gráfico B.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Localizar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Gráfico B en la parte derecha de la pantalla fijándose en el número de cubos en cada lateral. </a:t>
                      </a: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Aplicar la visión espacial, recrear la imagen visualmente del Gráfico B.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/>
              <a:t>Emplear visión espacial.</a:t>
            </a:r>
          </a:p>
          <a:p>
            <a:pPr>
              <a:defRPr/>
            </a:pPr>
            <a:r>
              <a:rPr lang="es-ES" sz="1100" dirty="0"/>
              <a:t>Contenido Espacio y forma</a:t>
            </a:r>
          </a:p>
          <a:p>
            <a:pPr>
              <a:defRPr/>
            </a:pPr>
            <a:r>
              <a:rPr lang="es-ES" sz="1100" dirty="0"/>
              <a:t>Contexto Personal</a:t>
            </a:r>
            <a:r>
              <a:rPr lang="es-ES" sz="1400" dirty="0"/>
              <a:t> </a:t>
            </a:r>
            <a:endParaRPr lang="es-ES" sz="1400" b="1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12 cubos</a:t>
            </a:r>
            <a:br>
              <a:rPr lang="es-ES" sz="1400" i="1" dirty="0">
                <a:latin typeface="+mn-lt"/>
                <a:cs typeface="+mn-cs"/>
              </a:rPr>
            </a:br>
            <a:endParaRPr lang="es-ES" sz="1400" i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Construyendo bloques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¿Cuántos cubos pequeños necesitará Susana para hacer el bloque macizo que se muestra en el gráfico C?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r>
              <a:rPr lang="es-ES" sz="1100" dirty="0"/>
              <a:t>Respuesta: _____________cubos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960F982-F167-40B8-BA12-6E8633086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3" r="3718" b="1000"/>
          <a:stretch/>
        </p:blipFill>
        <p:spPr>
          <a:xfrm>
            <a:off x="3707904" y="632332"/>
            <a:ext cx="511256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8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Construyendo bloques</a:t>
            </a:r>
          </a:p>
          <a:p>
            <a:endParaRPr lang="es-ES" sz="1100" b="1" dirty="0"/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5490682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atención. Identificar el elemento clave de la pregunta: Gráfico C.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Localizar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Gráfico C en la parte derecha de la pantalla fijándose en el número de cubos en cada lateral. </a:t>
                      </a: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Aplicar la visión espacial, recrear la imagen visualmente del Gráfico 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27 cubos</a:t>
            </a:r>
            <a:br>
              <a:rPr lang="es-ES" sz="1400" i="1" dirty="0">
                <a:latin typeface="+mn-lt"/>
                <a:cs typeface="+mn-cs"/>
              </a:rPr>
            </a:br>
            <a:endParaRPr lang="es-ES" sz="1400" i="1" dirty="0">
              <a:latin typeface="+mn-lt"/>
              <a:cs typeface="+mn-cs"/>
            </a:endParaRP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/>
              <a:t>Emplear visión espacial.</a:t>
            </a:r>
          </a:p>
          <a:p>
            <a:pPr>
              <a:defRPr/>
            </a:pPr>
            <a:r>
              <a:rPr lang="es-ES" sz="1100" dirty="0"/>
              <a:t>Contenido Espacio y forma</a:t>
            </a:r>
          </a:p>
          <a:p>
            <a:pPr>
              <a:defRPr/>
            </a:pPr>
            <a:r>
              <a:rPr lang="es-ES" sz="1100" dirty="0"/>
              <a:t>Contexto Personal</a:t>
            </a:r>
            <a:r>
              <a:rPr lang="es-ES" sz="1400" dirty="0"/>
              <a:t> </a:t>
            </a:r>
            <a:endParaRPr lang="es-ES" sz="1400" b="1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7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El poder del viento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Indica si los siguientes enunciados sobre la central de energía eólica E-82 pueden</a:t>
            </a:r>
          </a:p>
          <a:p>
            <a:pPr algn="l"/>
            <a:r>
              <a:rPr lang="es-ES" sz="1100" dirty="0"/>
              <a:t>deducirse de la información facilitada.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Selecciona «Sí» o «No» según</a:t>
            </a:r>
          </a:p>
          <a:p>
            <a:pPr algn="l"/>
            <a:r>
              <a:rPr lang="es-ES" sz="1100" dirty="0"/>
              <a:t>corresponda a cada enunciado.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B0674C-5886-481A-9505-4EBD1E45CACA}"/>
              </a:ext>
            </a:extLst>
          </p:cNvPr>
          <p:cNvSpPr txBox="1"/>
          <p:nvPr/>
        </p:nvSpPr>
        <p:spPr>
          <a:xfrm>
            <a:off x="3851920" y="620688"/>
            <a:ext cx="49685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Villazed está contemplando construir varias centrales de energía eólica para producir electricidad. </a:t>
            </a:r>
          </a:p>
          <a:p>
            <a:endParaRPr lang="es-ES" sz="1100" dirty="0"/>
          </a:p>
          <a:p>
            <a:r>
              <a:rPr lang="es-ES" sz="1100" dirty="0"/>
              <a:t>El Ayuntamiento de Villazed recogió información sobre el siguiente modelo.</a:t>
            </a:r>
          </a:p>
          <a:p>
            <a:endParaRPr lang="es-ES" sz="1100" dirty="0"/>
          </a:p>
          <a:p>
            <a:r>
              <a:rPr lang="es-ES" sz="1100" dirty="0"/>
              <a:t>Modelo: 			E-82</a:t>
            </a:r>
          </a:p>
          <a:p>
            <a:r>
              <a:rPr lang="es-ES" sz="1100" dirty="0"/>
              <a:t>Altura de la torre: 		138 metros</a:t>
            </a:r>
          </a:p>
          <a:p>
            <a:r>
              <a:rPr lang="es-ES" sz="1100" dirty="0"/>
              <a:t>Número de palas del rotor: 		3</a:t>
            </a:r>
          </a:p>
          <a:p>
            <a:r>
              <a:rPr lang="es-ES" sz="1100" dirty="0"/>
              <a:t>Longitud de una pala del rotor: 	40 metros</a:t>
            </a:r>
          </a:p>
          <a:p>
            <a:r>
              <a:rPr lang="es-ES" sz="1100" dirty="0"/>
              <a:t>Velocidad máxima de rotación: 	20 vueltas por minuto</a:t>
            </a:r>
          </a:p>
          <a:p>
            <a:r>
              <a:rPr lang="es-ES" sz="1100" dirty="0"/>
              <a:t>Precio de construcción: 		3.200.000 zeds</a:t>
            </a:r>
          </a:p>
          <a:p>
            <a:r>
              <a:rPr lang="es-ES" sz="1100" dirty="0"/>
              <a:t>Facturación: 			0.10 zeds por kWh generado</a:t>
            </a:r>
          </a:p>
          <a:p>
            <a:r>
              <a:rPr lang="es-ES" sz="1100" dirty="0"/>
              <a:t>Coste de mantenimiento: 		0.01 zeds por kWh generado</a:t>
            </a:r>
          </a:p>
          <a:p>
            <a:r>
              <a:rPr lang="es-ES" sz="1100" dirty="0"/>
              <a:t>Rendimiento: 			Operativa el 97% del año</a:t>
            </a:r>
          </a:p>
          <a:p>
            <a:endParaRPr lang="es-ES" sz="1100" dirty="0"/>
          </a:p>
          <a:p>
            <a:endParaRPr lang="es-ES" sz="1100" dirty="0"/>
          </a:p>
          <a:p>
            <a:r>
              <a:rPr lang="es-ES" sz="1100" dirty="0"/>
              <a:t>Nota: El kilovatio-hora (kWh) es una unidad de medida de la</a:t>
            </a:r>
          </a:p>
          <a:p>
            <a:r>
              <a:rPr lang="es-ES" sz="1100" dirty="0"/>
              <a:t>energía eléctrica.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E614A7-7D1A-4EC0-BCE2-A4E87840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92" y="3808285"/>
            <a:ext cx="1953375" cy="25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8A52103-B743-4DC1-B46D-E2C202D85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4" y="2662983"/>
            <a:ext cx="2960286" cy="19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El poder del viento</a:t>
            </a:r>
          </a:p>
          <a:p>
            <a:endParaRPr lang="es-ES" sz="1100" b="1" dirty="0"/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85242193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atención.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la información facilitada. Interpretar si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información facilitada permite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deducir la situación planteada en cada enunciado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Comprender los enunciados que hay en la columna primera y seleccionar la respuesta que más se adecúe (sí/no) en la segunda columna, para cada una de las filas.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</a:t>
            </a:r>
            <a:r>
              <a:rPr lang="es-ES" sz="1100" dirty="0">
                <a:latin typeface="+mj-lt"/>
              </a:rPr>
              <a:t>Cambio y relaciones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Científico</a:t>
            </a:r>
          </a:p>
          <a:p>
            <a:pPr>
              <a:defRPr/>
            </a:pPr>
            <a:endParaRPr lang="es-ES" sz="1100" b="1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Sí</a:t>
            </a:r>
          </a:p>
          <a:p>
            <a:pPr algn="l"/>
            <a:r>
              <a:rPr lang="es-ES" sz="1400" i="1" dirty="0">
                <a:latin typeface="+mn-lt"/>
                <a:cs typeface="+mn-cs"/>
              </a:rPr>
              <a:t>No</a:t>
            </a:r>
          </a:p>
          <a:p>
            <a:pPr algn="l"/>
            <a:r>
              <a:rPr lang="es-ES" sz="1400" i="1" dirty="0">
                <a:latin typeface="+mn-lt"/>
                <a:cs typeface="+mn-cs"/>
              </a:rPr>
              <a:t>Sí</a:t>
            </a:r>
          </a:p>
          <a:p>
            <a:pPr algn="l"/>
            <a:r>
              <a:rPr lang="es-ES" sz="1400" i="1" dirty="0">
                <a:latin typeface="+mn-lt"/>
                <a:cs typeface="+mn-cs"/>
              </a:rPr>
              <a:t>No</a:t>
            </a:r>
          </a:p>
          <a:p>
            <a:pPr algn="l"/>
            <a:r>
              <a:rPr lang="es-ES" sz="1400" i="1" dirty="0">
                <a:latin typeface="+mn-lt"/>
                <a:cs typeface="+mn-cs"/>
              </a:rPr>
              <a:t>en ese orden.</a:t>
            </a:r>
            <a:br>
              <a:rPr lang="es-ES" sz="1400" i="1" dirty="0">
                <a:latin typeface="+mn-lt"/>
                <a:cs typeface="+mn-cs"/>
              </a:rPr>
            </a:br>
            <a:endParaRPr lang="es-ES" sz="1400" i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8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El poder del viento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Según la fórmula del alcalde, ¿cuál es el número mínimo de años de funcionamiento</a:t>
            </a:r>
          </a:p>
          <a:p>
            <a:pPr algn="l"/>
            <a:r>
              <a:rPr lang="es-ES" sz="1100" dirty="0"/>
              <a:t>requeridos para cubrir los costes de construcción de la central de energía eólica?</a:t>
            </a:r>
          </a:p>
          <a:p>
            <a:pPr algn="l"/>
            <a:r>
              <a:rPr lang="es-ES" sz="1100" dirty="0"/>
              <a:t>Selecciona tus respuesta.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B0674C-5886-481A-9505-4EBD1E45CACA}"/>
              </a:ext>
            </a:extLst>
          </p:cNvPr>
          <p:cNvSpPr txBox="1"/>
          <p:nvPr/>
        </p:nvSpPr>
        <p:spPr>
          <a:xfrm>
            <a:off x="3851920" y="620688"/>
            <a:ext cx="49685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Villazed desea calcular los costes y el beneficio que generaría la construcción de esta central de energía eólica.</a:t>
            </a:r>
          </a:p>
          <a:p>
            <a:endParaRPr lang="es-ES" sz="1100" dirty="0"/>
          </a:p>
          <a:p>
            <a:r>
              <a:rPr lang="es-ES" sz="1100" dirty="0"/>
              <a:t>El alcalde de Villazed propone la siguiente fórmula para calcular el beneficio</a:t>
            </a:r>
          </a:p>
          <a:p>
            <a:r>
              <a:rPr lang="es-ES" sz="1100" dirty="0"/>
              <a:t>económico, E (en zeds), durante una serie de años, a, si construyen el modelo E-82.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294EB4-1609-42D8-8C03-3BAB03B4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91817"/>
            <a:ext cx="4489954" cy="1546389"/>
          </a:xfrm>
          <a:prstGeom prst="rect">
            <a:avLst/>
          </a:prstGeom>
        </p:spPr>
      </p:pic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E7CCF3E9-3F8C-4676-BCC9-4D19B9086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15776"/>
              </p:ext>
            </p:extLst>
          </p:nvPr>
        </p:nvGraphicFramePr>
        <p:xfrm>
          <a:off x="467544" y="2532845"/>
          <a:ext cx="2016224" cy="125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91">
                  <a:extLst>
                    <a:ext uri="{9D8B030D-6E8A-4147-A177-3AD203B41FA5}">
                      <a16:colId xmlns:a16="http://schemas.microsoft.com/office/drawing/2014/main" val="1655615183"/>
                    </a:ext>
                  </a:extLst>
                </a:gridCol>
                <a:gridCol w="1681333">
                  <a:extLst>
                    <a:ext uri="{9D8B030D-6E8A-4147-A177-3AD203B41FA5}">
                      <a16:colId xmlns:a16="http://schemas.microsoft.com/office/drawing/2014/main" val="1904632329"/>
                    </a:ext>
                  </a:extLst>
                </a:gridCol>
              </a:tblGrid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 años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311908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8 años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276357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10 años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880789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12 años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09114"/>
                  </a:ext>
                </a:extLst>
              </a:tr>
            </a:tbl>
          </a:graphicData>
        </a:graphic>
      </p:graphicFrame>
      <p:sp>
        <p:nvSpPr>
          <p:cNvPr id="24" name="Elipse 23">
            <a:extLst>
              <a:ext uri="{FF2B5EF4-FFF2-40B4-BE49-F238E27FC236}">
                <a16:creationId xmlns:a16="http://schemas.microsoft.com/office/drawing/2014/main" id="{2A4AE10C-4D5A-4B7E-BAEA-4F8D21159A63}"/>
              </a:ext>
            </a:extLst>
          </p:cNvPr>
          <p:cNvSpPr/>
          <p:nvPr/>
        </p:nvSpPr>
        <p:spPr>
          <a:xfrm>
            <a:off x="621904" y="2604853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426F939-D8DE-46E5-86DC-1F438D2332A5}"/>
              </a:ext>
            </a:extLst>
          </p:cNvPr>
          <p:cNvSpPr/>
          <p:nvPr/>
        </p:nvSpPr>
        <p:spPr>
          <a:xfrm>
            <a:off x="621904" y="2892885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0ED4FA2-63C5-4ECE-A4CB-D82582F4E106}"/>
              </a:ext>
            </a:extLst>
          </p:cNvPr>
          <p:cNvSpPr/>
          <p:nvPr/>
        </p:nvSpPr>
        <p:spPr>
          <a:xfrm>
            <a:off x="621904" y="3241993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6E185D4-D16A-418D-9161-1A2F8CC21A6A}"/>
              </a:ext>
            </a:extLst>
          </p:cNvPr>
          <p:cNvSpPr/>
          <p:nvPr/>
        </p:nvSpPr>
        <p:spPr>
          <a:xfrm>
            <a:off x="621904" y="3530025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18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El poder del viento</a:t>
            </a:r>
          </a:p>
          <a:p>
            <a:endParaRPr lang="es-ES" sz="1100" b="1" dirty="0"/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81149212"/>
              </p:ext>
            </p:extLst>
          </p:nvPr>
        </p:nvGraphicFramePr>
        <p:xfrm>
          <a:off x="3851920" y="1844824"/>
          <a:ext cx="489654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 la pregunta con mucha atención.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Analizar e identificar la información facilitada.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Comprender y resolver la ecuación, y señalar la respuesta correcta.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Emplear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</a:t>
            </a: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Cambio y relaciones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Profesional</a:t>
            </a:r>
            <a:endParaRPr lang="es-ES" sz="14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  <a:p>
            <a:pPr>
              <a:defRPr/>
            </a:pPr>
            <a:endParaRPr lang="es-ES" sz="1400" b="1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8 años</a:t>
            </a:r>
          </a:p>
        </p:txBody>
      </p:sp>
    </p:spTree>
    <p:extLst>
      <p:ext uri="{BB962C8B-B14F-4D97-AF65-F5344CB8AC3E}">
        <p14:creationId xmlns:p14="http://schemas.microsoft.com/office/powerpoint/2010/main" val="131846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Alquiler de DVD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 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El año pasado, Tomás era socio de la tienda de alquiler de DVD.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Gastó un total de 52.50 zeds, incluida la cuota de socio.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¿Cuánto habría gastado Tomás si no hubiese sido socio y hubiese alquilado el mismo número de DVD?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Numero de zeds:_______________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B0674C-5886-481A-9505-4EBD1E45CACA}"/>
              </a:ext>
            </a:extLst>
          </p:cNvPr>
          <p:cNvSpPr txBox="1"/>
          <p:nvPr/>
        </p:nvSpPr>
        <p:spPr>
          <a:xfrm>
            <a:off x="3851920" y="620688"/>
            <a:ext cx="49685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Jimena trabaja en una tienda que alquila DVD y juegos de ordenador.</a:t>
            </a:r>
          </a:p>
          <a:p>
            <a:endParaRPr lang="es-ES" sz="1100" dirty="0"/>
          </a:p>
          <a:p>
            <a:r>
              <a:rPr lang="es-ES" sz="1100" dirty="0"/>
              <a:t>En dicha tienda, la cuota anual de socio es de 10 zeds.</a:t>
            </a:r>
          </a:p>
          <a:p>
            <a:endParaRPr lang="es-ES" sz="1100" dirty="0"/>
          </a:p>
          <a:p>
            <a:r>
              <a:rPr lang="es-ES" sz="1100" dirty="0"/>
              <a:t>El precio de alquiler de los DVD para los socios es inferior al precio para los no socios, tal y como se muestra en la siguiente tabla: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39FECF-289A-41FB-9C2C-83E88A97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493" y="1928995"/>
            <a:ext cx="3391373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3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51520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INSTRUCCIONES PARA EL DOCENTE PARA TRABAJAR CON EL MATERIAL EN CLASE CON SUS ALUMNOS: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115616" y="1058371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1: PRESENTE LA DIAPOSITIVA CON EL ESTÍMULO Y LA PREGUNTA </a:t>
            </a:r>
            <a:r>
              <a:rPr lang="en-US" sz="1400" b="1" u="sng" dirty="0"/>
              <a:t>A TODOS LOS ESTUDIANTES</a:t>
            </a:r>
          </a:p>
          <a:p>
            <a:endParaRPr lang="en-US" sz="1400" dirty="0"/>
          </a:p>
          <a:p>
            <a:r>
              <a:rPr lang="en-US" sz="1400" dirty="0"/>
              <a:t>2: PIDA A LOS ESTUDIANTES QUE SE CENTREN EN EL ESTÍMULO (PANTALLA DE LA DERECHA)</a:t>
            </a:r>
          </a:p>
          <a:p>
            <a:endParaRPr lang="en-US" sz="1400" dirty="0"/>
          </a:p>
          <a:p>
            <a:r>
              <a:rPr lang="en-US" sz="1400" dirty="0"/>
              <a:t>3: PIDA A LOS ESTUDIANTES QUE LEAN LA PREGUNTA CON MUCHA ATENCIÓN (PANTALLA DE LA IZQUIERDA)</a:t>
            </a:r>
          </a:p>
          <a:p>
            <a:endParaRPr lang="en-US" sz="1400" dirty="0"/>
          </a:p>
          <a:p>
            <a:r>
              <a:rPr lang="en-US" sz="1400" dirty="0"/>
              <a:t>4: DEJE UN TIEMPO RAZONABLE</a:t>
            </a:r>
          </a:p>
          <a:p>
            <a:endParaRPr lang="en-US" sz="1400" dirty="0"/>
          </a:p>
          <a:p>
            <a:r>
              <a:rPr lang="en-US" sz="1400" dirty="0"/>
              <a:t>5. PREGUNTE A LOS ESTUDIANTES CUÁLES SON LOS ELEMENTOS CLAVE DE LA PREGUNTA (AYÚDELES CON LA RESPUESTA)</a:t>
            </a:r>
          </a:p>
          <a:p>
            <a:endParaRPr lang="en-US" sz="1400" dirty="0"/>
          </a:p>
          <a:p>
            <a:r>
              <a:rPr lang="en-US" sz="1400" dirty="0"/>
              <a:t>6. PREGUNTE A LOS ESTUDIANTES QUÉ ESTRATEGIA SIGUEN PARA RESPONDER LA PREGUNTA</a:t>
            </a:r>
          </a:p>
          <a:p>
            <a:endParaRPr lang="en-US" sz="1400" dirty="0"/>
          </a:p>
          <a:p>
            <a:r>
              <a:rPr lang="en-US" sz="1400" dirty="0"/>
              <a:t>7. AYÚDELES A IDENTIFICAR LA ESTRATEGIA CORRECTA</a:t>
            </a:r>
          </a:p>
          <a:p>
            <a:endParaRPr lang="en-US" sz="1400" dirty="0"/>
          </a:p>
          <a:p>
            <a:r>
              <a:rPr lang="en-US" sz="1400" dirty="0"/>
              <a:t>8. DEBATAN EN GRUPO SOBRE LA RESPUESTA CORRECTA</a:t>
            </a:r>
          </a:p>
          <a:p>
            <a:endParaRPr lang="en-US" sz="1400" dirty="0"/>
          </a:p>
          <a:p>
            <a:r>
              <a:rPr lang="en-US" sz="1400" dirty="0"/>
              <a:t>9. VISUALICEN LA SIGUIENTE DIAPOSITIVA CON LA SOLUCIÓN</a:t>
            </a:r>
          </a:p>
        </p:txBody>
      </p:sp>
      <p:pic>
        <p:nvPicPr>
          <p:cNvPr id="4" name="Picture 2" descr="C:\Users\Palmi\Desktop\ordenador y libro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786" t="54893" r="17376" b="30361"/>
          <a:stretch/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1270000" cmpd="sng">
            <a:noFill/>
            <a:prstDash val="solid"/>
          </a:ln>
        </p:spPr>
      </p:pic>
      <p:sp>
        <p:nvSpPr>
          <p:cNvPr id="5" name="7 Rectángulo"/>
          <p:cNvSpPr/>
          <p:nvPr/>
        </p:nvSpPr>
        <p:spPr>
          <a:xfrm>
            <a:off x="0" y="6021288"/>
            <a:ext cx="9144000" cy="858188"/>
          </a:xfrm>
          <a:prstGeom prst="rect">
            <a:avLst/>
          </a:prstGeom>
          <a:solidFill>
            <a:srgbClr val="218DA8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158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just"/>
            <a:r>
              <a:rPr lang="es-ES" sz="1100" b="1" dirty="0"/>
              <a:t>Alquiler de DVD</a:t>
            </a:r>
          </a:p>
          <a:p>
            <a:endParaRPr lang="es-ES" sz="1100" b="1" dirty="0"/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82222938"/>
              </p:ext>
            </p:extLst>
          </p:nvPr>
        </p:nvGraphicFramePr>
        <p:xfrm>
          <a:off x="3851920" y="1844824"/>
          <a:ext cx="4896544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atención. Se presenta información sobre la compra de </a:t>
                      </a:r>
                      <a:r>
                        <a:rPr lang="es-ES" sz="1200" kern="1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DVDs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por un socio.</a:t>
                      </a: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los datos facilitados sobre condiciones del socio: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el texto (cuota anual de 10 </a:t>
                      </a:r>
                      <a:r>
                        <a:rPr lang="es-ES" sz="1200" kern="1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zeds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la tabla (columna 2: precio de alquiler de un DVD para los socios)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Calcular el número de </a:t>
                      </a:r>
                      <a:r>
                        <a:rPr lang="es-ES" sz="1200" kern="1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DVDs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teniendo en cuenta la cuota anual y el precio de alquilar para los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socios (solución: 17)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Calcular cuánto habría gastado Tomás si no hubiese sido socio en el número de </a:t>
                      </a:r>
                      <a:r>
                        <a:rPr lang="es-ES" sz="1200" kern="1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DVDs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identificado en el paso 2. En este caso se aplica el precio para los no socios.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cs typeface="Helvetica" panose="020B0604020202020204" pitchFamily="34" charset="0"/>
              </a:rPr>
              <a:t>Emplear </a:t>
            </a:r>
            <a:endParaRPr lang="es-ES" sz="1100" dirty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Cambio y relaciones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 </a:t>
            </a:r>
          </a:p>
          <a:p>
            <a:pPr>
              <a:defRPr/>
            </a:pPr>
            <a:endParaRPr lang="es-ES" sz="1400" b="1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54.40</a:t>
            </a:r>
          </a:p>
        </p:txBody>
      </p:sp>
    </p:spTree>
    <p:extLst>
      <p:ext uri="{BB962C8B-B14F-4D97-AF65-F5344CB8AC3E}">
        <p14:creationId xmlns:p14="http://schemas.microsoft.com/office/powerpoint/2010/main" val="153800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Alquiler de DVD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 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¿Cuál es el número mínimo de DVD que tiene que alquilar un socio para cubrir el</a:t>
            </a:r>
          </a:p>
          <a:p>
            <a:pPr algn="l"/>
            <a:r>
              <a:rPr lang="es-ES" sz="1100" dirty="0"/>
              <a:t>coste de su cuota? 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Escribe tus cálculos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B0674C-5886-481A-9505-4EBD1E45CACA}"/>
              </a:ext>
            </a:extLst>
          </p:cNvPr>
          <p:cNvSpPr txBox="1"/>
          <p:nvPr/>
        </p:nvSpPr>
        <p:spPr>
          <a:xfrm>
            <a:off x="3851920" y="620688"/>
            <a:ext cx="49685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Jimena trabaja en una tienda que alquila DVD y juegos de ordenador.</a:t>
            </a:r>
          </a:p>
          <a:p>
            <a:endParaRPr lang="es-ES" sz="1100" dirty="0"/>
          </a:p>
          <a:p>
            <a:r>
              <a:rPr lang="es-ES" sz="1100" dirty="0"/>
              <a:t>En dicha tienda, la cuota anual de socio es de 10 zeds.</a:t>
            </a:r>
          </a:p>
          <a:p>
            <a:endParaRPr lang="es-ES" sz="1100" dirty="0"/>
          </a:p>
          <a:p>
            <a:r>
              <a:rPr lang="es-ES" sz="1100" dirty="0"/>
              <a:t>El precio de alquiler de los DVD para los socios es inferior al precio para los no socios, tal y como se muestra en la siguiente tabla: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39FECF-289A-41FB-9C2C-83E88A97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493" y="1928995"/>
            <a:ext cx="3391373" cy="13146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BEDE065-5D2B-466C-B82D-FF984FC708B1}"/>
              </a:ext>
            </a:extLst>
          </p:cNvPr>
          <p:cNvSpPr txBox="1"/>
          <p:nvPr/>
        </p:nvSpPr>
        <p:spPr>
          <a:xfrm>
            <a:off x="428140" y="3925477"/>
            <a:ext cx="2919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Numero de DVD :_______________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D5C678-4596-4B30-99C5-8EAFE1E727F4}"/>
              </a:ext>
            </a:extLst>
          </p:cNvPr>
          <p:cNvSpPr txBox="1"/>
          <p:nvPr/>
        </p:nvSpPr>
        <p:spPr>
          <a:xfrm>
            <a:off x="470013" y="2519268"/>
            <a:ext cx="2583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5859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just"/>
            <a:r>
              <a:rPr lang="es-ES" sz="1100" b="1" dirty="0"/>
              <a:t>Alquiler de DVD</a:t>
            </a:r>
          </a:p>
          <a:p>
            <a:endParaRPr lang="es-ES" sz="1100" b="1" dirty="0"/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55754601"/>
              </p:ext>
            </p:extLst>
          </p:nvPr>
        </p:nvGraphicFramePr>
        <p:xfrm>
          <a:off x="3851920" y="1844824"/>
          <a:ext cx="489654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atención.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los datos facilitados en la tabla columna 2 (Precio de alquiler de un DVD para los socios), comprobar y tener en cuenta el precio por ser socio.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Relacionar con la solución algebraica o aritmética para desarrollar el razonamiento y realizar los cálculos.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2 puntos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200" i="1" dirty="0">
                <a:latin typeface="+mn-lt"/>
                <a:cs typeface="+mn-cs"/>
              </a:rPr>
              <a:t>Solución algebraica o aritmética acompañada de un razonamiento correcto.</a:t>
            </a:r>
          </a:p>
          <a:p>
            <a:pPr algn="l"/>
            <a:r>
              <a:rPr lang="es-ES" sz="1200" i="1" dirty="0">
                <a:latin typeface="+mn-lt"/>
                <a:cs typeface="+mn-cs"/>
              </a:rPr>
              <a:t>Mediante un método de ensayo-error sistemático, donde el alumno elige un número, calcula el precio para los socios y los no socios, y utiliza el resultado para hallar el número correcto (15) por el cual un socio paga menos que un no socio]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cs typeface="Helvetica" panose="020B0604020202020204" pitchFamily="34" charset="0"/>
              </a:rPr>
              <a:t>Formular </a:t>
            </a:r>
            <a:endParaRPr lang="es-ES" sz="1100" dirty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Cambio y relaciones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 </a:t>
            </a:r>
          </a:p>
          <a:p>
            <a:pPr>
              <a:defRPr/>
            </a:pPr>
            <a:endParaRPr lang="es-ES" sz="1400" b="1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36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73398"/>
              </p:ext>
            </p:extLst>
          </p:nvPr>
        </p:nvGraphicFramePr>
        <p:xfrm>
          <a:off x="3779912" y="1564612"/>
          <a:ext cx="511256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[Solución algebraica acompañada de un razonamiento correcto.]   </a:t>
                      </a:r>
                      <a:r>
                        <a:rPr lang="es-E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3.20x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s-E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2.50x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  /    </a:t>
                      </a:r>
                      <a:r>
                        <a:rPr lang="es-E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0.70x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=10 x =10 / 0.70 = 14.2 aproximadamente pero se pide la </a:t>
                      </a: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solución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números enteros: 15 DVD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3.20x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</a:t>
                      </a:r>
                      <a:r>
                        <a:rPr lang="es-ES"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2.50x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[Mismos pasos que la solución anterior pero expresado por medio de una inecuación.]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[Solución aritmética acompañada de un razonamiento correcto.]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un DVD, un socio ahorra 0.70 zeds. Puesto que un socio ya ha pagado 10 zeds al principio debe, al menos, ahorrar esta cantidad para que el ser socio le salga rentable. 10 / 0.70 = 14.2... Por tanto, 15 DVD.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 [Resuelto correctamente mediante un método de ensayo-error sistemático, donde el alumno elige un número, calcula el precio para los socios y los no socios, y utiliza el resultado para hallar el número correcto (15) por el cual un socio paga menos que un no socio]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DVD = 32 zeds para los no socios y 25 zeds + 10 zeds = 35 zeds para los socios. Por tanto prueba con un número mayor que 10. 15 DVD son 54 zeds para los no socios y 37.50 + 10 = 47.50 zeds para los socios. Por tanto prueba con un valor menor: 14 DVD = 44.80 zeds para los no socios y 35 +10 = 45 zeds para los socios. Por consiguiente, la respuesta es 15 DVD.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4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 Sin razonamiento ni cálculos.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Cálculo correcto pero con redondeo incorrecto o sin redondeo al no tener en cuenta el contexto.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14.3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14.28…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681967"/>
                  </a:ext>
                </a:extLst>
              </a:tr>
            </a:tbl>
          </a:graphicData>
        </a:graphic>
      </p:graphicFrame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44911F15-3032-4246-86F0-29A69DFDA8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692696"/>
            <a:ext cx="2952328" cy="288032"/>
          </a:xfrm>
        </p:spPr>
        <p:txBody>
          <a:bodyPr/>
          <a:lstStyle/>
          <a:p>
            <a:pPr algn="just"/>
            <a:r>
              <a:rPr lang="es-ES" sz="1100" b="1" dirty="0"/>
              <a:t>Alquiler de DVD</a:t>
            </a:r>
          </a:p>
          <a:p>
            <a:endParaRPr lang="es-ES" sz="1100" b="1" dirty="0"/>
          </a:p>
          <a:p>
            <a:endParaRPr lang="es-ES" sz="1100" b="1" dirty="0"/>
          </a:p>
          <a:p>
            <a:endParaRPr lang="es-ES" dirty="0"/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A504AE47-A712-4FC6-97E3-E8A0CA1397C7}"/>
              </a:ext>
            </a:extLst>
          </p:cNvPr>
          <p:cNvSpPr txBox="1">
            <a:spLocks/>
          </p:cNvSpPr>
          <p:nvPr/>
        </p:nvSpPr>
        <p:spPr bwMode="auto">
          <a:xfrm>
            <a:off x="1187624" y="3068960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2 puntos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6C11DAD1-81D1-40D1-9531-A2109E6A6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F13403C3-9313-4E39-84A6-DE4BAEA17EBF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DD200E4-CFBB-485F-94BB-B71268A6CF29}"/>
              </a:ext>
            </a:extLst>
          </p:cNvPr>
          <p:cNvSpPr txBox="1"/>
          <p:nvPr/>
        </p:nvSpPr>
        <p:spPr>
          <a:xfrm>
            <a:off x="1162888" y="4323470"/>
            <a:ext cx="20422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200" i="1" dirty="0">
                <a:latin typeface="+mn-lt"/>
                <a:cs typeface="+mn-cs"/>
              </a:rPr>
              <a:t>Solución algebraica o aritmética acompañada de un razonamiento correcto.</a:t>
            </a:r>
          </a:p>
          <a:p>
            <a:pPr algn="l"/>
            <a:r>
              <a:rPr lang="es-ES" sz="1200" i="1" dirty="0">
                <a:latin typeface="+mn-lt"/>
                <a:cs typeface="+mn-cs"/>
              </a:rPr>
              <a:t>Mediante un método de ensayo-error sistemático, donde el alumno elige un número, calcula el precio para los socios y los no socios, y utiliza el resultado para hallar el número correcto (15) por el cual un socio paga menos que un no socio]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cs typeface="Helvetica" panose="020B0604020202020204" pitchFamily="34" charset="0"/>
              </a:rPr>
              <a:t>Formular </a:t>
            </a:r>
            <a:endParaRPr lang="es-ES" sz="1100" dirty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Cambio y relaciones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 </a:t>
            </a:r>
          </a:p>
          <a:p>
            <a:pPr>
              <a:defRPr/>
            </a:pPr>
            <a:endParaRPr lang="es-ES" sz="1400" b="1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0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51520" y="2606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INSTRUCCIONES PARA LOS ESTUDIANTES: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95536" y="764704"/>
            <a:ext cx="52565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CUANDO TU PROFESOR/A TE MUESTRA LA PANTALLA CON LA PREGUNTA:</a:t>
            </a:r>
          </a:p>
          <a:p>
            <a:endParaRPr lang="en-US" sz="1400" dirty="0"/>
          </a:p>
          <a:p>
            <a:r>
              <a:rPr lang="en-US" sz="1400" dirty="0"/>
              <a:t>1: CÉNTRATE EN EL ESTÍMULO (PANTALLA DE LA DERECHA)</a:t>
            </a:r>
          </a:p>
          <a:p>
            <a:endParaRPr lang="en-US" sz="1400" dirty="0"/>
          </a:p>
          <a:p>
            <a:r>
              <a:rPr lang="en-US" sz="1400" dirty="0"/>
              <a:t>2: LEE LA PREGUNTA CON MUCHA ATENCIÓN (PANTALLA DE LA IZQUIERDA)</a:t>
            </a:r>
          </a:p>
          <a:p>
            <a:endParaRPr lang="en-US" sz="1400" dirty="0"/>
          </a:p>
          <a:p>
            <a:r>
              <a:rPr lang="en-US" sz="1400" dirty="0"/>
              <a:t>3: TÓMATE TU TIEMPO PARA PENSAR EN LOS ELEMENTOS CLAVE DE LA PREGUNTA</a:t>
            </a:r>
          </a:p>
          <a:p>
            <a:endParaRPr lang="en-US" sz="1400" dirty="0"/>
          </a:p>
          <a:p>
            <a:r>
              <a:rPr lang="en-US" sz="1400" dirty="0"/>
              <a:t>4. PIENSA EN LA ESTRATEGIA A SEGUIR PARA RESPONDER A LA PREGUNTA</a:t>
            </a:r>
          </a:p>
          <a:p>
            <a:endParaRPr lang="en-US" sz="1400" dirty="0"/>
          </a:p>
          <a:p>
            <a:r>
              <a:rPr lang="en-US" sz="1400" dirty="0"/>
              <a:t>5. FORMULA TU RESPUESTA</a:t>
            </a:r>
          </a:p>
          <a:p>
            <a:endParaRPr lang="en-US" sz="1400" dirty="0"/>
          </a:p>
          <a:p>
            <a:r>
              <a:rPr lang="en-US" sz="1400" dirty="0"/>
              <a:t>6. DEBATE CON TUS COMPAÑEROS SOBRE LA ESTRATEGIA DE RESPUESTA Y SOBRE LA RESPUESTA CORRECTA</a:t>
            </a:r>
          </a:p>
          <a:p>
            <a:endParaRPr lang="en-US" sz="1400" dirty="0"/>
          </a:p>
          <a:p>
            <a:r>
              <a:rPr lang="en-US" sz="1400" dirty="0"/>
              <a:t>7. VISUALIZA LA SIGUIENTE DIAPOSITIVA CON LA SOLUCIÓN</a:t>
            </a:r>
          </a:p>
        </p:txBody>
      </p:sp>
      <p:pic>
        <p:nvPicPr>
          <p:cNvPr id="4" name="Picture 2" descr="C:\Users\Palmi\Desktop\ordenador y libro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786" t="54893" r="17376" b="30361"/>
          <a:stretch/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1270000" cmpd="sng">
            <a:noFill/>
            <a:prstDash val="solid"/>
          </a:ln>
        </p:spPr>
      </p:pic>
      <p:sp>
        <p:nvSpPr>
          <p:cNvPr id="5" name="7 Rectángulo"/>
          <p:cNvSpPr/>
          <p:nvPr/>
        </p:nvSpPr>
        <p:spPr>
          <a:xfrm>
            <a:off x="0" y="6021288"/>
            <a:ext cx="9144000" cy="858188"/>
          </a:xfrm>
          <a:prstGeom prst="rect">
            <a:avLst/>
          </a:prstGeom>
          <a:solidFill>
            <a:srgbClr val="218DA8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868144" y="116632"/>
            <a:ext cx="3168352" cy="5760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RECUERDA: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LEE LA PREGUNTA Y EL ESTÍMULO CON MUCHA ATENCIÓN, NO TENGAS PRISA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TÓMATE TU TIEMPO PARA PENSAR Y RESPONDER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ESFUÉRZATE PARA RESPONDER LO MEJOR POSIBLE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INTENTA SIEMPRE DAR UNA RESPUESTA AUNQUE NO LA TENGAS CLARA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REVISA TUS RESPUESTAS</a:t>
            </a:r>
          </a:p>
          <a:p>
            <a:endParaRPr lang="en-US" sz="1600" dirty="0"/>
          </a:p>
          <a:p>
            <a:r>
              <a:rPr lang="en-US" sz="1400" u="sng" dirty="0"/>
              <a:t>IMPORTANTE</a:t>
            </a:r>
            <a:r>
              <a:rPr lang="en-US" sz="1400" dirty="0"/>
              <a:t>: EN PISA MUCHAS VECES NO HAY RESPUESTAS CORRECTAS O INCORRECTAS, DEPENDE DE CÓMO ARGUMENTES TU RESPUESTA SE PUEDE PUNTUAR CON UNA PUNTUACIÓN MÁXIMA O PARCIAL </a:t>
            </a:r>
          </a:p>
        </p:txBody>
      </p:sp>
    </p:spTree>
    <p:extLst>
      <p:ext uri="{BB962C8B-B14F-4D97-AF65-F5344CB8AC3E}">
        <p14:creationId xmlns:p14="http://schemas.microsoft.com/office/powerpoint/2010/main" val="24719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Bicicletas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3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909365"/>
            <a:ext cx="43924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Pablo, Sara y Pedro montan en bicicletas de tamaños diferentes.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 tabla siguiente muestra la distancia recorrida por sus bicicletas por cada vuelta completa de las ruedas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Pedro impulsó su bici para que las ruedas girasen tres vueltas completas. </a:t>
            </a:r>
          </a:p>
          <a:p>
            <a:pPr algn="l"/>
            <a:r>
              <a:rPr lang="es-ES" sz="1100" dirty="0"/>
              <a:t>Si Pablo hiciera lo mismo con la suya, ¿cuántos centímetros más recorrería la bici de Pablo que la de Pedro?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Respuesta: _____________cm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F0F44C-0F44-4AFB-A070-0C7BE1E1C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7" r="2752"/>
          <a:stretch/>
        </p:blipFill>
        <p:spPr>
          <a:xfrm>
            <a:off x="3707904" y="1983146"/>
            <a:ext cx="5040560" cy="202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Bicicletas</a:t>
            </a:r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90238260"/>
              </p:ext>
            </p:extLst>
          </p:nvPr>
        </p:nvGraphicFramePr>
        <p:xfrm>
          <a:off x="3851920" y="1844824"/>
          <a:ext cx="489654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atención.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Reconocer e interpretar la información facilitada en la tabla teniendo en cuenta la distancia en cada vuelta y quién realiza cada una de ellas.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Localizar los datos en la primera columna (Pedro y Pablo) y la cuarta columna (3 vueltas), y realizar la operación.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3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información de una tabla</a:t>
            </a:r>
            <a:endParaRPr lang="es-ES" sz="11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Cantidad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</a:p>
          <a:p>
            <a:pPr>
              <a:defRPr/>
            </a:pPr>
            <a:endParaRPr lang="es-ES" sz="14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282 cm</a:t>
            </a:r>
          </a:p>
        </p:txBody>
      </p:sp>
    </p:spTree>
    <p:extLst>
      <p:ext uri="{BB962C8B-B14F-4D97-AF65-F5344CB8AC3E}">
        <p14:creationId xmlns:p14="http://schemas.microsoft.com/office/powerpoint/2010/main" val="287566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Bicicletas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3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909365"/>
            <a:ext cx="43924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Pablo, Sara y Pedro montan en bicicletas de tamaños diferentes.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 tabla siguiente muestra la distancia recorrida por sus bicicletas por cada vuelta completa de las ruedas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Para que la bici de Sara recorra 1.280 cm, ¿cuántas vueltas tienen que dar sus ruedas?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Respuesta: _____________vueltas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F0F44C-0F44-4AFB-A070-0C7BE1E1C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7" r="2752"/>
          <a:stretch/>
        </p:blipFill>
        <p:spPr>
          <a:xfrm>
            <a:off x="3707904" y="1988840"/>
            <a:ext cx="5040560" cy="202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Bicicletas</a:t>
            </a:r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14310113"/>
              </p:ext>
            </p:extLst>
          </p:nvPr>
        </p:nvGraphicFramePr>
        <p:xfrm>
          <a:off x="3851920" y="1844824"/>
          <a:ext cx="4896544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 teniendo en cuenta la distancia en cada vuelta y quién realiza cada una de ellas.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Localizar el dato en la primera columna (Sara) y visualizar con atención su fila.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Calcular las vueltas en relación al dato de la tabla.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3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8 vueltas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información de una tabla</a:t>
            </a:r>
            <a:endParaRPr lang="es-ES" sz="11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Cantidad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</a:p>
          <a:p>
            <a:pPr>
              <a:defRPr/>
            </a:pPr>
            <a:endParaRPr lang="es-ES" sz="14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6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824CB-EF8A-40ED-BB39-A2A875328E0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26508-7BC7-4826-AD50-E4A03BDAF66D}"/>
              </a:ext>
            </a:extLst>
          </p:cNvPr>
          <p:cNvSpPr txBox="1"/>
          <p:nvPr/>
        </p:nvSpPr>
        <p:spPr>
          <a:xfrm>
            <a:off x="323528" y="668735"/>
            <a:ext cx="223224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Bicicletas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3 / 3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9F772484-2812-497C-A61E-268DDAF0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909365"/>
            <a:ext cx="43924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Pablo, Sara y Pedro montan en bicicletas de tamaños diferentes.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 tabla siguiente muestra la distancia recorrida por sus bicicletas por cada vuelta completa de las ruedas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A131C-C74B-4EAD-B430-D2F7EEF51867}"/>
              </a:ext>
            </a:extLst>
          </p:cNvPr>
          <p:cNvSpPr txBox="1"/>
          <p:nvPr/>
        </p:nvSpPr>
        <p:spPr>
          <a:xfrm>
            <a:off x="356132" y="1356560"/>
            <a:ext cx="29197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dirty="0"/>
              <a:t>La circunferencia de la rueda de la bicicleta de Pedro mide 96 cm (</a:t>
            </a:r>
            <a:r>
              <a:rPr lang="es-ES" sz="1100" dirty="0" err="1"/>
              <a:t>ó</a:t>
            </a:r>
            <a:r>
              <a:rPr lang="es-ES" sz="1100" dirty="0"/>
              <a:t> 0.96 m). Es una</a:t>
            </a:r>
          </a:p>
          <a:p>
            <a:pPr algn="l"/>
            <a:r>
              <a:rPr lang="es-ES" sz="1100" dirty="0"/>
              <a:t>bicicleta de tres marchas con un piñón pequeño, uno mediano y uno grande. Las</a:t>
            </a:r>
          </a:p>
          <a:p>
            <a:pPr algn="l"/>
            <a:r>
              <a:rPr lang="es-ES" sz="1100" dirty="0"/>
              <a:t>relaciones de transmisión de la bicicleta de Pedro son:</a:t>
            </a:r>
          </a:p>
          <a:p>
            <a:pPr algn="l"/>
            <a:r>
              <a:rPr lang="es-ES" sz="1100" dirty="0"/>
              <a:t>Piñón pequeño 3:1 </a:t>
            </a:r>
          </a:p>
          <a:p>
            <a:pPr algn="l"/>
            <a:r>
              <a:rPr lang="es-ES" sz="1100" dirty="0"/>
              <a:t>Piñón mediano 6:5 </a:t>
            </a:r>
          </a:p>
          <a:p>
            <a:pPr algn="l"/>
            <a:r>
              <a:rPr lang="es-ES" sz="1100" dirty="0"/>
              <a:t>Piñón grande 1:2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¿Cuántas vueltas de pedal tendría que dar Pedro para recorrer 960 m con el piñón</a:t>
            </a:r>
          </a:p>
          <a:p>
            <a:pPr algn="l"/>
            <a:r>
              <a:rPr lang="es-ES" sz="1100" dirty="0"/>
              <a:t>mediano? Escribe tus cálculos.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r>
              <a:rPr lang="es-ES" sz="1100" b="1" dirty="0"/>
              <a:t>NOTA: Una relación de transmisión de 3:1 significa que por cada 3 vueltas</a:t>
            </a:r>
          </a:p>
          <a:p>
            <a:pPr algn="l"/>
            <a:r>
              <a:rPr lang="es-ES" sz="1100" b="1" dirty="0"/>
              <a:t>completas del pedal, cada rueda da 1 vuelta completa.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F0F44C-0F44-4AFB-A070-0C7BE1E1C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7" r="2752"/>
          <a:stretch/>
        </p:blipFill>
        <p:spPr>
          <a:xfrm>
            <a:off x="3707904" y="1983146"/>
            <a:ext cx="5040560" cy="20285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3CD9DD4-54C9-4877-98B7-2A7527BB41AC}"/>
              </a:ext>
            </a:extLst>
          </p:cNvPr>
          <p:cNvSpPr txBox="1"/>
          <p:nvPr/>
        </p:nvSpPr>
        <p:spPr>
          <a:xfrm>
            <a:off x="508058" y="3789040"/>
            <a:ext cx="2583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461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Bicicletas</a:t>
            </a:r>
          </a:p>
          <a:p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5105967"/>
              </p:ext>
            </p:extLst>
          </p:nvPr>
        </p:nvGraphicFramePr>
        <p:xfrm>
          <a:off x="3851920" y="1844824"/>
          <a:ext cx="489654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y la pregunta con mucha atención.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y localizar todos los datos facilitados (960 m, 6:5 piñón mediano). Es importante prestar atención a la nota incluida.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los cálculos adecuados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2 puntos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3 / 3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C1F27013-D4ED-488A-9DA6-14FE97F11C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302224"/>
            <a:ext cx="18722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BAB80-7DB2-40DC-9599-BF6DC4049B78}"/>
              </a:ext>
            </a:extLst>
          </p:cNvPr>
          <p:cNvSpPr txBox="1"/>
          <p:nvPr/>
        </p:nvSpPr>
        <p:spPr>
          <a:xfrm>
            <a:off x="1162888" y="4323470"/>
            <a:ext cx="2042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i="1" dirty="0">
                <a:latin typeface="+mn-lt"/>
                <a:cs typeface="+mn-cs"/>
              </a:rPr>
              <a:t>1.200 vueltas de pedal, usando un método totalmente correcto.</a:t>
            </a:r>
            <a:br>
              <a:rPr lang="es-ES" sz="1400" i="1" dirty="0">
                <a:latin typeface="+mn-lt"/>
                <a:cs typeface="+mn-cs"/>
              </a:rPr>
            </a:br>
            <a:endParaRPr lang="es-ES" sz="1400" i="1" dirty="0">
              <a:latin typeface="+mn-lt"/>
              <a:cs typeface="+mn-cs"/>
            </a:endParaRP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33C45E52-50ED-4DCB-B116-A760CE8706CF}"/>
              </a:ext>
            </a:extLst>
          </p:cNvPr>
          <p:cNvSpPr txBox="1">
            <a:spLocks/>
          </p:cNvSpPr>
          <p:nvPr/>
        </p:nvSpPr>
        <p:spPr bwMode="auto">
          <a:xfrm>
            <a:off x="1188937" y="1718974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Formular y Emplear</a:t>
            </a:r>
            <a:endParaRPr lang="es-ES" sz="11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Contenido Cantidad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Contexto Personal</a:t>
            </a:r>
          </a:p>
          <a:p>
            <a:pPr>
              <a:defRPr/>
            </a:pPr>
            <a:endParaRPr lang="es-ES" sz="1400" dirty="0">
              <a:solidFill>
                <a:srgbClr val="000000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49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2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8CA8"/>
      </a:accent1>
      <a:accent2>
        <a:srgbClr val="68B040"/>
      </a:accent2>
      <a:accent3>
        <a:srgbClr val="E3670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5468</TotalTime>
  <Words>2488</Words>
  <Application>Microsoft Office PowerPoint</Application>
  <PresentationFormat>Presentación en pantalla (4:3)</PresentationFormat>
  <Paragraphs>362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Helvetica</vt:lpstr>
      <vt:lpstr>HelveticaNeueLT Std Lt Cn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Palmira Morales Expósito</dc:creator>
  <cp:lastModifiedBy>Elena Govorova</cp:lastModifiedBy>
  <cp:revision>893</cp:revision>
  <dcterms:created xsi:type="dcterms:W3CDTF">2016-10-21T20:39:50Z</dcterms:created>
  <dcterms:modified xsi:type="dcterms:W3CDTF">2022-02-09T14:15:02Z</dcterms:modified>
</cp:coreProperties>
</file>