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399" r:id="rId3"/>
    <p:sldId id="422" r:id="rId4"/>
    <p:sldId id="425" r:id="rId5"/>
    <p:sldId id="495" r:id="rId6"/>
    <p:sldId id="439" r:id="rId7"/>
    <p:sldId id="496" r:id="rId8"/>
    <p:sldId id="443" r:id="rId9"/>
    <p:sldId id="497" r:id="rId10"/>
    <p:sldId id="448" r:id="rId11"/>
    <p:sldId id="498" r:id="rId12"/>
    <p:sldId id="450" r:id="rId13"/>
    <p:sldId id="499" r:id="rId14"/>
    <p:sldId id="452" r:id="rId15"/>
    <p:sldId id="500" r:id="rId16"/>
    <p:sldId id="454" r:id="rId17"/>
    <p:sldId id="501" r:id="rId18"/>
    <p:sldId id="456" r:id="rId19"/>
    <p:sldId id="502" r:id="rId20"/>
    <p:sldId id="458" r:id="rId21"/>
    <p:sldId id="503" r:id="rId22"/>
    <p:sldId id="460" r:id="rId23"/>
    <p:sldId id="504" r:id="rId24"/>
    <p:sldId id="462" r:id="rId25"/>
    <p:sldId id="505" r:id="rId26"/>
    <p:sldId id="506" r:id="rId2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0A8ADA-6645-25FB-3581-B6837EC63D2F}" name="Noelia Morales" initials="Nm" userId="Noelia Moral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Guia" initials="EG" lastIdx="1" clrIdx="0">
    <p:extLst>
      <p:ext uri="{19B8F6BF-5375-455C-9EA6-DF929625EA0E}">
        <p15:presenceInfo xmlns:p15="http://schemas.microsoft.com/office/powerpoint/2012/main" userId="c6dbd66f6a466b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3F2"/>
    <a:srgbClr val="667CB9"/>
    <a:srgbClr val="9999FF"/>
    <a:srgbClr val="198FAB"/>
    <a:srgbClr val="75D5EB"/>
    <a:srgbClr val="FFCC99"/>
    <a:srgbClr val="63B345"/>
    <a:srgbClr val="E4650D"/>
    <a:srgbClr val="218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72" autoAdjust="0"/>
    <p:restoredTop sz="95476" autoAdjust="0"/>
  </p:normalViewPr>
  <p:slideViewPr>
    <p:cSldViewPr>
      <p:cViewPr varScale="1">
        <p:scale>
          <a:sx n="115" d="100"/>
          <a:sy n="115" d="100"/>
        </p:scale>
        <p:origin x="11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739837-42BE-40AC-BD58-F9D36840681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D35EA59-2442-433C-890F-91842B068F0B}" type="slidenum">
              <a:rPr lang="es-ES" altLang="ru-RU"/>
              <a:pPr>
                <a:defRPr/>
              </a:pPr>
              <a:t>‹Nº›</a:t>
            </a:fld>
            <a:endParaRPr lang="es-E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CA05-2360-4D54-8D35-71B8B4D15ADC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0785-24F4-4DE2-A723-C9AB30C2168D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1165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BFD6-75CC-4DAE-BA67-F03F6A18E247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BF98-A8CF-4832-A3BB-202A3169430A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791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D28-6F41-47DB-87E8-AE43075D5EB1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2280-810F-44FD-BA4C-F5C5D03B067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7982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90A1084-6838-43DA-BB4B-EB60395D99DC}"/>
              </a:ext>
            </a:extLst>
          </p:cNvPr>
          <p:cNvGrpSpPr/>
          <p:nvPr userDrawn="1"/>
        </p:nvGrpSpPr>
        <p:grpSpPr>
          <a:xfrm>
            <a:off x="179512" y="116632"/>
            <a:ext cx="8841641" cy="6624736"/>
            <a:chOff x="179512" y="116632"/>
            <a:chExt cx="8841641" cy="662473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A33578D-E027-42DD-B037-93E90224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6632"/>
              <a:ext cx="8841641" cy="6624736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2D46A68-C776-4650-B30F-8EDC63E93552}"/>
                </a:ext>
              </a:extLst>
            </p:cNvPr>
            <p:cNvSpPr/>
            <p:nvPr/>
          </p:nvSpPr>
          <p:spPr>
            <a:xfrm>
              <a:off x="323528" y="692696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D2E6340-41EB-4BD8-BE55-FF6FAD4B6527}"/>
                </a:ext>
              </a:extLst>
            </p:cNvPr>
            <p:cNvSpPr/>
            <p:nvPr userDrawn="1"/>
          </p:nvSpPr>
          <p:spPr>
            <a:xfrm>
              <a:off x="3635896" y="620688"/>
              <a:ext cx="5256584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32C0D9-D475-4201-9A2E-6222BC5ECD2D}"/>
              </a:ext>
            </a:extLst>
          </p:cNvPr>
          <p:cNvSpPr txBox="1"/>
          <p:nvPr userDrawn="1"/>
        </p:nvSpPr>
        <p:spPr>
          <a:xfrm>
            <a:off x="179512" y="260680"/>
            <a:ext cx="1404000" cy="270000"/>
          </a:xfrm>
          <a:prstGeom prst="rect">
            <a:avLst/>
          </a:prstGeom>
          <a:solidFill>
            <a:srgbClr val="667CB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PISA 2022   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38C7D2-54CA-425B-9F9C-A1B00D631698}"/>
              </a:ext>
            </a:extLst>
          </p:cNvPr>
          <p:cNvSpPr txBox="1">
            <a:spLocks/>
          </p:cNvSpPr>
          <p:nvPr userDrawn="1"/>
        </p:nvSpPr>
        <p:spPr>
          <a:xfrm>
            <a:off x="359864" y="1268760"/>
            <a:ext cx="2988000" cy="5256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79CE1B9-72D0-4485-951F-132702999484}"/>
              </a:ext>
            </a:extLst>
          </p:cNvPr>
          <p:cNvSpPr/>
          <p:nvPr userDrawn="1"/>
        </p:nvSpPr>
        <p:spPr>
          <a:xfrm>
            <a:off x="323528" y="692696"/>
            <a:ext cx="3033299" cy="432048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0612;p93">
            <a:extLst>
              <a:ext uri="{FF2B5EF4-FFF2-40B4-BE49-F238E27FC236}">
                <a16:creationId xmlns:a16="http://schemas.microsoft.com/office/drawing/2014/main" id="{D4A187F3-E93F-44A6-A12C-68434DE60E90}"/>
              </a:ext>
            </a:extLst>
          </p:cNvPr>
          <p:cNvSpPr/>
          <p:nvPr userDrawn="1"/>
        </p:nvSpPr>
        <p:spPr>
          <a:xfrm>
            <a:off x="395536" y="2924944"/>
            <a:ext cx="720080" cy="720080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" name="Google Shape;10207;p92">
            <a:extLst>
              <a:ext uri="{FF2B5EF4-FFF2-40B4-BE49-F238E27FC236}">
                <a16:creationId xmlns:a16="http://schemas.microsoft.com/office/drawing/2014/main" id="{3D8B754F-A860-40E6-97B6-7687F02FBD1A}"/>
              </a:ext>
            </a:extLst>
          </p:cNvPr>
          <p:cNvGrpSpPr/>
          <p:nvPr userDrawn="1"/>
        </p:nvGrpSpPr>
        <p:grpSpPr>
          <a:xfrm>
            <a:off x="395536" y="4293096"/>
            <a:ext cx="720080" cy="792088"/>
            <a:chOff x="3086313" y="2877049"/>
            <a:chExt cx="320143" cy="392581"/>
          </a:xfrm>
          <a:solidFill>
            <a:schemeClr val="tx1"/>
          </a:solidFill>
        </p:grpSpPr>
        <p:sp>
          <p:nvSpPr>
            <p:cNvPr id="23" name="Google Shape;10208;p92">
              <a:extLst>
                <a:ext uri="{FF2B5EF4-FFF2-40B4-BE49-F238E27FC236}">
                  <a16:creationId xmlns:a16="http://schemas.microsoft.com/office/drawing/2014/main" id="{B636BCEA-74DA-491C-9AB2-A4DF48555FBB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0209;p92">
              <a:extLst>
                <a:ext uri="{FF2B5EF4-FFF2-40B4-BE49-F238E27FC236}">
                  <a16:creationId xmlns:a16="http://schemas.microsoft.com/office/drawing/2014/main" id="{09A77094-B2BD-49C8-AA3C-4B57BAB41B62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0210;p92">
              <a:extLst>
                <a:ext uri="{FF2B5EF4-FFF2-40B4-BE49-F238E27FC236}">
                  <a16:creationId xmlns:a16="http://schemas.microsoft.com/office/drawing/2014/main" id="{1835B291-A27D-4F02-A264-A43CEEAB9A9A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211;p92">
              <a:extLst>
                <a:ext uri="{FF2B5EF4-FFF2-40B4-BE49-F238E27FC236}">
                  <a16:creationId xmlns:a16="http://schemas.microsoft.com/office/drawing/2014/main" id="{E7438BA1-6915-412B-8B09-61DAC3AEAA51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212;p92">
              <a:extLst>
                <a:ext uri="{FF2B5EF4-FFF2-40B4-BE49-F238E27FC236}">
                  <a16:creationId xmlns:a16="http://schemas.microsoft.com/office/drawing/2014/main" id="{372AAD8F-6F3B-4E21-A3B8-3F1416FAABC9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213;p92">
              <a:extLst>
                <a:ext uri="{FF2B5EF4-FFF2-40B4-BE49-F238E27FC236}">
                  <a16:creationId xmlns:a16="http://schemas.microsoft.com/office/drawing/2014/main" id="{413702FD-EFB2-49AA-955B-2C7B992CA7F1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214;p92">
              <a:extLst>
                <a:ext uri="{FF2B5EF4-FFF2-40B4-BE49-F238E27FC236}">
                  <a16:creationId xmlns:a16="http://schemas.microsoft.com/office/drawing/2014/main" id="{72E37944-2AA6-4C37-A911-E5C95AB9F661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0215;p92">
              <a:extLst>
                <a:ext uri="{FF2B5EF4-FFF2-40B4-BE49-F238E27FC236}">
                  <a16:creationId xmlns:a16="http://schemas.microsoft.com/office/drawing/2014/main" id="{30276FCE-AFF3-409C-AE53-692B3321EF44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0216;p92">
              <a:extLst>
                <a:ext uri="{FF2B5EF4-FFF2-40B4-BE49-F238E27FC236}">
                  <a16:creationId xmlns:a16="http://schemas.microsoft.com/office/drawing/2014/main" id="{21F207DA-A709-48E3-A254-90A6D4A132ED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217;p92">
              <a:extLst>
                <a:ext uri="{FF2B5EF4-FFF2-40B4-BE49-F238E27FC236}">
                  <a16:creationId xmlns:a16="http://schemas.microsoft.com/office/drawing/2014/main" id="{4C2FABBD-B9DE-4309-871C-CDE0BB34FDBB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0218;p92">
              <a:extLst>
                <a:ext uri="{FF2B5EF4-FFF2-40B4-BE49-F238E27FC236}">
                  <a16:creationId xmlns:a16="http://schemas.microsoft.com/office/drawing/2014/main" id="{9500F977-B16E-4E95-B715-56027EC6892E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0219;p92">
              <a:extLst>
                <a:ext uri="{FF2B5EF4-FFF2-40B4-BE49-F238E27FC236}">
                  <a16:creationId xmlns:a16="http://schemas.microsoft.com/office/drawing/2014/main" id="{2941B727-8D3B-4840-BC24-9128702A81BC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Google Shape;10541;p93">
            <a:extLst>
              <a:ext uri="{FF2B5EF4-FFF2-40B4-BE49-F238E27FC236}">
                <a16:creationId xmlns:a16="http://schemas.microsoft.com/office/drawing/2014/main" id="{08A5C7BB-4481-4547-BCAE-5D691DE7E3DD}"/>
              </a:ext>
            </a:extLst>
          </p:cNvPr>
          <p:cNvSpPr/>
          <p:nvPr userDrawn="1"/>
        </p:nvSpPr>
        <p:spPr>
          <a:xfrm>
            <a:off x="467544" y="1700808"/>
            <a:ext cx="648072" cy="648072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2 Marcador de contenido">
            <a:extLst>
              <a:ext uri="{FF2B5EF4-FFF2-40B4-BE49-F238E27FC236}">
                <a16:creationId xmlns:a16="http://schemas.microsoft.com/office/drawing/2014/main" id="{749E622D-CF05-4F1D-B4CB-1BEE23280A5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692696"/>
            <a:ext cx="2952328" cy="288032"/>
          </a:xfrm>
        </p:spPr>
        <p:txBody>
          <a:bodyPr/>
          <a:lstStyle>
            <a:lvl1pPr marL="0" indent="0">
              <a:buNone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Nombre del ítem</a:t>
            </a:r>
          </a:p>
        </p:txBody>
      </p:sp>
      <p:sp>
        <p:nvSpPr>
          <p:cNvPr id="38" name="2 Marcador de contenido">
            <a:extLst>
              <a:ext uri="{FF2B5EF4-FFF2-40B4-BE49-F238E27FC236}">
                <a16:creationId xmlns:a16="http://schemas.microsoft.com/office/drawing/2014/main" id="{1442FF82-0148-4094-B090-BCD02D6435C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87624" y="1844824"/>
            <a:ext cx="1872208" cy="504056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Nombre del proceso</a:t>
            </a:r>
          </a:p>
        </p:txBody>
      </p:sp>
      <p:sp>
        <p:nvSpPr>
          <p:cNvPr id="39" name="2 Marcador de contenido">
            <a:extLst>
              <a:ext uri="{FF2B5EF4-FFF2-40B4-BE49-F238E27FC236}">
                <a16:creationId xmlns:a16="http://schemas.microsoft.com/office/drawing/2014/main" id="{2ABA49FC-562D-40C5-80D2-6E7EBDB9917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87624" y="3068960"/>
            <a:ext cx="1872208" cy="504056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1 punto</a:t>
            </a:r>
          </a:p>
          <a:p>
            <a:pPr lvl="0"/>
            <a:r>
              <a:rPr lang="es-ES" dirty="0"/>
              <a:t>2 puntos</a:t>
            </a:r>
          </a:p>
        </p:txBody>
      </p:sp>
      <p:sp>
        <p:nvSpPr>
          <p:cNvPr id="40" name="2 Marcador de contenido">
            <a:extLst>
              <a:ext uri="{FF2B5EF4-FFF2-40B4-BE49-F238E27FC236}">
                <a16:creationId xmlns:a16="http://schemas.microsoft.com/office/drawing/2014/main" id="{8E58179D-8099-4757-A1BB-F250776B00B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87624" y="4293096"/>
            <a:ext cx="1872208" cy="1152128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Respuesta general esperada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2419255-D3BF-417B-B9D5-05D857FAFEEC}"/>
              </a:ext>
            </a:extLst>
          </p:cNvPr>
          <p:cNvSpPr txBox="1"/>
          <p:nvPr userDrawn="1"/>
        </p:nvSpPr>
        <p:spPr>
          <a:xfrm>
            <a:off x="3779912" y="105273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Cómo proceder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8175F07-86DB-4FCE-ABA9-A53BB9099AEB}"/>
              </a:ext>
            </a:extLst>
          </p:cNvPr>
          <p:cNvSpPr txBox="1"/>
          <p:nvPr userDrawn="1"/>
        </p:nvSpPr>
        <p:spPr>
          <a:xfrm>
            <a:off x="1187624" y="155679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Proceso</a:t>
            </a:r>
            <a:endParaRPr lang="es-ES" sz="1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CD0616A-1D7A-43A1-82F1-6F9517372807}"/>
              </a:ext>
            </a:extLst>
          </p:cNvPr>
          <p:cNvSpPr txBox="1"/>
          <p:nvPr userDrawn="1"/>
        </p:nvSpPr>
        <p:spPr>
          <a:xfrm>
            <a:off x="1187624" y="283319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Puntuación máxima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BA8FE7-A980-4603-95D5-FA7FA37DA312}"/>
              </a:ext>
            </a:extLst>
          </p:cNvPr>
          <p:cNvSpPr txBox="1"/>
          <p:nvPr userDrawn="1"/>
        </p:nvSpPr>
        <p:spPr>
          <a:xfrm>
            <a:off x="1187624" y="405732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Respuesta esperada</a:t>
            </a:r>
          </a:p>
        </p:txBody>
      </p:sp>
      <p:sp>
        <p:nvSpPr>
          <p:cNvPr id="53" name="3 Marcador de texto">
            <a:extLst>
              <a:ext uri="{FF2B5EF4-FFF2-40B4-BE49-F238E27FC236}">
                <a16:creationId xmlns:a16="http://schemas.microsoft.com/office/drawing/2014/main" id="{21CB9250-727B-485A-B73F-45973D224C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859036"/>
            <a:ext cx="3008313" cy="265708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Pregunta 2/3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356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5CF3-0472-4F31-89D5-F74CF8357148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6F93-54FB-4ECB-84CA-FC0CDB56B1C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2913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6CC4-3F91-4D40-9A01-8F4A32CD7F7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50D0-8DA5-4B96-8455-A6372A3B53F5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344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2589-D89A-458A-89BC-EEF785B7E13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F9AD-06DC-455F-B8BB-9669D5A1776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410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4B9E-0328-4A69-A777-0A64BAAF6B29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2031-1947-4C23-A1E4-0659FC55EDA3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3084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5061-EA0F-460C-9917-C72B31E19906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6C83-6A79-4FD0-8D61-1DE166680F42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460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76F8-09B4-4150-96DE-8D8BF76B015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326F-8B52-4650-B8E8-C7462173D061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4321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7011-54EB-4638-82BF-16D6669B03B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C7DA-8EC8-491E-92B9-BE5F7AD53CE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74121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DC11-699C-4F3B-A1EA-B440178F4704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2C5D-A7B6-48BE-998E-877FDACA89E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014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33E83B-D60B-420F-ADCA-D5012D6E3DB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4CBF03-4DAE-4BD3-922D-DB68F6D5AFFF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almi\Desktop\BackgroundLogin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5090" t="9999" r="10353" b="36532"/>
          <a:stretch/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10" name="Rectángulo 9"/>
          <p:cNvSpPr/>
          <p:nvPr/>
        </p:nvSpPr>
        <p:spPr>
          <a:xfrm>
            <a:off x="0" y="-458788"/>
            <a:ext cx="9144000" cy="7316788"/>
          </a:xfrm>
          <a:prstGeom prst="rect">
            <a:avLst/>
          </a:prstGeom>
          <a:solidFill>
            <a:schemeClr val="accent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4 Elipse"/>
          <p:cNvSpPr/>
          <p:nvPr/>
        </p:nvSpPr>
        <p:spPr>
          <a:xfrm>
            <a:off x="0" y="1032567"/>
            <a:ext cx="3887788" cy="3889375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j-lt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86432" y="1916832"/>
            <a:ext cx="3756099" cy="2304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bg1">
                    <a:lumMod val="85000"/>
                  </a:schemeClr>
                </a:solidFill>
                <a:latin typeface="HelveticaNeueLT Std Lt Cn" pitchFamily="34" charset="0"/>
              </a:rPr>
              <a:t>PISA 2022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>
                    <a:lumMod val="85000"/>
                  </a:schemeClr>
                </a:solidFill>
                <a:latin typeface="HelveticaNeueLT Std Lt Cn" pitchFamily="34" charset="0"/>
              </a:rPr>
              <a:t>Competencia matemática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0" y="5819986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s-ES" altLang="es-ES" sz="2800" b="1" dirty="0" smtClean="0">
                <a:solidFill>
                  <a:schemeClr val="bg1"/>
                </a:solidFill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800" b="1" dirty="0" smtClean="0">
                <a:solidFill>
                  <a:schemeClr val="bg1"/>
                </a:solidFill>
              </a:rPr>
              <a:t>PARTE 2</a:t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800" b="1" dirty="0" smtClean="0">
                <a:solidFill>
                  <a:schemeClr val="bg1"/>
                </a:solidFill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400" b="1" dirty="0" smtClean="0">
                <a:solidFill>
                  <a:schemeClr val="bg1"/>
                </a:solidFill>
              </a:rPr>
              <a:t>República Dominicana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Gráficos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850887"/>
            <a:ext cx="4392488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Los datos sobre el peso de un bebé se han registrado durante los 10 primeros meses de vida del bebé.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El bebé está sano y se desarrolla con normalidad.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El diagrama de abajo muestra un conjunto de ejes etiquetados.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Las barras de la derecha del diagrama representan el peso registrado del bebé en cada mes, pero no están en el orden correcto.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Utiliza la función de arrastrar y soltar para responder a la pregunta.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Arrastra y coloca cada una de las barras sobre el eje Tiempo (meses) para señalar cómo ha variado el peso del bebé a lo largo de los 10 meses.</a:t>
            </a:r>
          </a:p>
          <a:p>
            <a:pPr algn="l"/>
            <a:endParaRPr lang="es-ES" sz="11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39B3A6-122F-4CAB-A11A-1FEF1611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09" y="2920130"/>
            <a:ext cx="4426541" cy="23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Gráficos</a:t>
            </a:r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78746960"/>
              </p:ext>
            </p:extLst>
          </p:nvPr>
        </p:nvGraphicFramePr>
        <p:xfrm>
          <a:off x="3851920" y="1844824"/>
          <a:ext cx="4896544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 y centrarse en los elementos clave sobre los que está formulada (elemento 1: Peso del bebé (kg); elemento 2: Tiempo (meses)).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las barras para ordenar. Prestando atención al estímulo. </a:t>
                      </a:r>
                      <a:r>
                        <a:rPr lang="es-ES" sz="120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bebe se desarrolla con normalidad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por tanto lo esperable es que vaya aumentando progresivamente de peso a lo largo de los meses. Localizar el eje que corresponde a meses y el eje que corresponde a peso.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Pinchar y arrastrar con el ratón las barras del gráfico y situarlas dentro del gráfico para que tengan sentido de acuerdo con el enunciado.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Pulsar el botón de reiniciar si se cometen errores.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833849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D800F8-F949-4CC8-A7E6-72D28BB0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52" y="4466104"/>
            <a:ext cx="2036567" cy="1503478"/>
          </a:xfrm>
          <a:prstGeom prst="rect">
            <a:avLst/>
          </a:prstGeom>
        </p:spPr>
      </p:pic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Cambio y relaciones, contexto Científico</a:t>
            </a:r>
          </a:p>
          <a:p>
            <a:pPr>
              <a:defRPr/>
            </a:pP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37055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Pingüinos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El fotógrafo de animales Jean Baptiste realizó una expedición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de un año de duración y sacó numerosas fotos de pingüinos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sus polluelos.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Se interesó especialmente por el aumento de tamaño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distintas colonias de pingüinos.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Normalmente, una pareja de pingüinos pone dos huevos al año.</a:t>
            </a:r>
          </a:p>
          <a:p>
            <a:pPr algn="l"/>
            <a:r>
              <a:rPr lang="es-ES" sz="1100" dirty="0"/>
              <a:t>Por lo general, el polluelo del mayor de los dos huevos es el único que sobrevive.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En el caso de los pingüinos de penacho amarillo, el primer huevo pesa aproximadamente 78 g y el segundo huevo pesa aproximadamente 110 g.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Aproximadamente, ¿en qué porcentaje es más pesado el segundo huevo que el primer huevo?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950EE1-6916-4A84-A582-D938FB89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40" y="2352140"/>
            <a:ext cx="4043714" cy="3022816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F7E30C3-AE99-40C9-9606-7DEC6A9FA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41600"/>
              </p:ext>
            </p:extLst>
          </p:nvPr>
        </p:nvGraphicFramePr>
        <p:xfrm>
          <a:off x="457200" y="3933056"/>
          <a:ext cx="2436872" cy="125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76">
                  <a:extLst>
                    <a:ext uri="{9D8B030D-6E8A-4147-A177-3AD203B41FA5}">
                      <a16:colId xmlns:a16="http://schemas.microsoft.com/office/drawing/2014/main" val="1655615183"/>
                    </a:ext>
                  </a:extLst>
                </a:gridCol>
                <a:gridCol w="2138896">
                  <a:extLst>
                    <a:ext uri="{9D8B030D-6E8A-4147-A177-3AD203B41FA5}">
                      <a16:colId xmlns:a16="http://schemas.microsoft.com/office/drawing/2014/main" val="1904632329"/>
                    </a:ext>
                  </a:extLst>
                </a:gridCol>
              </a:tblGrid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29 %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311908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32 %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276357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41 %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880789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71 %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09114"/>
                  </a:ext>
                </a:extLst>
              </a:tr>
            </a:tbl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E3234A9D-8709-4965-BD4E-8FD22FD0A05A}"/>
              </a:ext>
            </a:extLst>
          </p:cNvPr>
          <p:cNvSpPr/>
          <p:nvPr/>
        </p:nvSpPr>
        <p:spPr>
          <a:xfrm>
            <a:off x="611560" y="4005064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D07A92D-22F5-489A-8F1C-5995662F9FDC}"/>
              </a:ext>
            </a:extLst>
          </p:cNvPr>
          <p:cNvSpPr/>
          <p:nvPr/>
        </p:nvSpPr>
        <p:spPr>
          <a:xfrm>
            <a:off x="611560" y="4293096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52B0C76-5865-4DBE-B029-181411A10F5D}"/>
              </a:ext>
            </a:extLst>
          </p:cNvPr>
          <p:cNvSpPr/>
          <p:nvPr/>
        </p:nvSpPr>
        <p:spPr>
          <a:xfrm>
            <a:off x="611560" y="4642204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34B9D03-B7E6-48E4-A250-242BDD4CD884}"/>
              </a:ext>
            </a:extLst>
          </p:cNvPr>
          <p:cNvSpPr/>
          <p:nvPr/>
        </p:nvSpPr>
        <p:spPr>
          <a:xfrm>
            <a:off x="611560" y="4930236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3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Pingüinos</a:t>
            </a:r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33528698"/>
              </p:ext>
            </p:extLst>
          </p:nvPr>
        </p:nvGraphicFramePr>
        <p:xfrm>
          <a:off x="3851920" y="1844824"/>
          <a:ext cx="4896544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los datos facilitados (78g y 110g).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los cálculos oportunos. Para calcular el porcentaje, hay que dividir 78/110.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Seleccionar la respuesta.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833849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C</a:t>
            </a: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Emplear 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</a:t>
            </a:r>
            <a:r>
              <a:rPr lang="es-ES" sz="1100" dirty="0"/>
              <a:t>Cantidad</a:t>
            </a: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, contexto Científico</a:t>
            </a:r>
          </a:p>
          <a:p>
            <a:pPr>
              <a:defRPr/>
            </a:pP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62362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Pingüinos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De vuelta a casa tras el viaje, Jean Baptiste echa un vistazo en Internet para ver cuántos polluelos cría una pareja de pingüinos como media.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Encuentra el siguiente gráfico de barras correspondiente a tres especies de pingüinos: de pico rojo, de penacho amarillo y de Magallanes.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Según el gráfico ¿son los siguientes enunciados sobre estas tres especies de</a:t>
            </a:r>
          </a:p>
          <a:p>
            <a:pPr algn="l"/>
            <a:r>
              <a:rPr lang="es-ES" sz="1100" dirty="0"/>
              <a:t>pingüinos verdaderos o falsos?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Selecciona «Verdadero» o «Falso» según corresponda a cada enunciado.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D20F995-3B1B-4DED-A47E-3DBDE0B2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241166"/>
            <a:ext cx="5291693" cy="352779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2B8A401-CC77-4A10-A074-706EC68C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8" y="2656982"/>
            <a:ext cx="2952328" cy="26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7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Pingüinos</a:t>
            </a:r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41390320"/>
              </p:ext>
            </p:extLst>
          </p:nvPr>
        </p:nvGraphicFramePr>
        <p:xfrm>
          <a:off x="3851920" y="1844824"/>
          <a:ext cx="4896544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atención, visualizar el gráfico.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los datos que se facilitan. Elemento 1 (Número medio de polluelos) y el elemento 2 (Año).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eje de ordenadas o eje Y encontrar el elemento 1.</a:t>
                      </a:r>
                    </a:p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eje de abscisas o eje X encontrar el elemento 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y comprender con atención los enunciados reflexionando y buscando en el gráfico la información que permita comprender si es verdadero o falso.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Seleccionar Verdadero o Falso en cada fila según las reflexiones y comprobaciones previas.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833849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Verdadero </a:t>
            </a:r>
          </a:p>
          <a:p>
            <a:r>
              <a:rPr lang="es-ES" sz="1400" dirty="0"/>
              <a:t>Verdadero </a:t>
            </a:r>
          </a:p>
          <a:p>
            <a:r>
              <a:rPr lang="es-ES" sz="1400" dirty="0"/>
              <a:t>Falso</a:t>
            </a:r>
          </a:p>
          <a:p>
            <a:r>
              <a:rPr lang="es-ES" sz="1400" dirty="0"/>
              <a:t>Verdadero</a:t>
            </a:r>
          </a:p>
          <a:p>
            <a:r>
              <a:rPr lang="es-ES" sz="1400" dirty="0"/>
              <a:t>en ese orden.</a:t>
            </a:r>
          </a:p>
          <a:p>
            <a:endParaRPr lang="es-ES" sz="1400" dirty="0"/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y evaluar 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</a:t>
            </a:r>
            <a:r>
              <a:rPr lang="es-ES" sz="1100" dirty="0"/>
              <a:t>Incertidumbre y datos</a:t>
            </a: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, contexto Científico</a:t>
            </a:r>
          </a:p>
          <a:p>
            <a:pPr>
              <a:defRPr/>
            </a:pP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96382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El Carpintero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1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Un carpintero tiene la madera necesaria para hacer una cerca de 32 metros de largo y quiere colocarla alrededor de un jardín. Está considerando los siguientes diseños para este jardín.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Señala Sí o No para cada diseño, dependiendo si se puede realizar con la cerca de 32 metros.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B09593-6FF9-4B85-A8CA-356B6132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255" y="1956424"/>
            <a:ext cx="5004554" cy="304594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49CF017-2420-4475-8EA6-DDD176E2DA3F}"/>
              </a:ext>
            </a:extLst>
          </p:cNvPr>
          <p:cNvSpPr txBox="1"/>
          <p:nvPr/>
        </p:nvSpPr>
        <p:spPr>
          <a:xfrm>
            <a:off x="385533" y="2183497"/>
            <a:ext cx="289032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Diseño del jardín Usando este diseño, ¿se puede realizar con 32 metros de cerca?</a:t>
            </a:r>
          </a:p>
          <a:p>
            <a:pPr algn="l"/>
            <a:endParaRPr lang="es-ES" sz="800" b="0" i="0" u="none" strike="noStrike" baseline="0" dirty="0">
              <a:latin typeface="ArialMT"/>
            </a:endParaRPr>
          </a:p>
          <a:p>
            <a:pPr lvl="1"/>
            <a:r>
              <a:rPr lang="es-ES" sz="1100" b="0" i="0" u="none" strike="noStrike" baseline="0" dirty="0"/>
              <a:t>Diseño A        Sí  /  No</a:t>
            </a:r>
          </a:p>
          <a:p>
            <a:pPr lvl="1"/>
            <a:r>
              <a:rPr lang="es-ES" sz="1100" b="0" i="0" u="none" strike="noStrike" baseline="0" dirty="0"/>
              <a:t>Diseño B        Sí  /  No</a:t>
            </a:r>
          </a:p>
          <a:p>
            <a:pPr lvl="1"/>
            <a:r>
              <a:rPr lang="es-ES" sz="1100" b="0" i="0" u="none" strike="noStrike" baseline="0" dirty="0"/>
              <a:t>Diseño C        Sí  /  No</a:t>
            </a:r>
          </a:p>
          <a:p>
            <a:pPr lvl="1"/>
            <a:r>
              <a:rPr lang="es-ES" sz="1100" b="0" i="0" u="none" strike="noStrike" baseline="0" dirty="0"/>
              <a:t>Diseño D        Sí  /  No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10874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El Carpintero</a:t>
            </a:r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82384971"/>
              </p:ext>
            </p:extLst>
          </p:nvPr>
        </p:nvGraphicFramePr>
        <p:xfrm>
          <a:off x="3851920" y="1844824"/>
          <a:ext cx="4896544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atención, visualizar las figuras (A, B, C y D).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Buscar semejanzas y diferencias a partir del análisis y reconocimiento de las formas en las representaciones dadas en el estímulo.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Comprender el problema.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 cálculos y buscar la estrategia para resolverlo.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833849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1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Sí</a:t>
            </a:r>
          </a:p>
          <a:p>
            <a:r>
              <a:rPr lang="es-ES" sz="1400" dirty="0"/>
              <a:t>No</a:t>
            </a:r>
          </a:p>
          <a:p>
            <a:r>
              <a:rPr lang="es-ES" sz="1400" dirty="0"/>
              <a:t>Sí</a:t>
            </a:r>
          </a:p>
          <a:p>
            <a:r>
              <a:rPr lang="es-ES" sz="1400" dirty="0"/>
              <a:t>Sí</a:t>
            </a:r>
          </a:p>
          <a:p>
            <a:r>
              <a:rPr lang="es-ES" sz="1400" dirty="0"/>
              <a:t>en ese orden.</a:t>
            </a:r>
          </a:p>
          <a:p>
            <a:endParaRPr lang="es-ES" sz="1400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y evaluar</a:t>
            </a:r>
          </a:p>
          <a:p>
            <a:pPr>
              <a:defRPr/>
            </a:pPr>
            <a:r>
              <a:rPr lang="es-ES" sz="1100" dirty="0"/>
              <a:t>Contenido Espacio y forma</a:t>
            </a:r>
          </a:p>
          <a:p>
            <a:pPr>
              <a:defRPr/>
            </a:pPr>
            <a:r>
              <a:rPr lang="es-ES" sz="1100" dirty="0"/>
              <a:t>Contexto Profesional/Educativo</a:t>
            </a:r>
          </a:p>
        </p:txBody>
      </p:sp>
    </p:spTree>
    <p:extLst>
      <p:ext uri="{BB962C8B-B14F-4D97-AF65-F5344CB8AC3E}">
        <p14:creationId xmlns:p14="http://schemas.microsoft.com/office/powerpoint/2010/main" val="345822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Exportaciones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745066"/>
            <a:ext cx="4392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En las gráficas siguientes se muestra información sobre las exportaciones de Zedlandia, un país que utiliza el zed como moneda.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¿Cuál es el valor total (en millones de zeds) de las exportaciones de Zedlandia en 1998?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Respuesta: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6FF7CB-C7BB-4019-83D0-3857B7BF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83" y="1484784"/>
            <a:ext cx="5112568" cy="297646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4ACA252-1E66-48FD-A367-740CE3AC9EB3}"/>
              </a:ext>
            </a:extLst>
          </p:cNvPr>
          <p:cNvSpPr txBox="1"/>
          <p:nvPr/>
        </p:nvSpPr>
        <p:spPr>
          <a:xfrm>
            <a:off x="508058" y="2377818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4807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Exportaciones</a:t>
            </a:r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29929364"/>
              </p:ext>
            </p:extLst>
          </p:nvPr>
        </p:nvGraphicFramePr>
        <p:xfrm>
          <a:off x="3851920" y="1844824"/>
          <a:ext cx="4896544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y distinguir los ejes en la gráfica. Centrar la atención en el gráfico que corresponda según lo que pregunta el enunciado (el de barras ya que es el que habla de </a:t>
                      </a:r>
                      <a:r>
                        <a:rPr lang="es-ES" sz="1200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zeds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Relacionar el eje horizontal (años) y el eje vertical (millones de zeds).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Comprender la gráfica e indicar el valor para resolverlo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(tercera barra).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27.1 millones de zeds</a:t>
            </a:r>
          </a:p>
          <a:p>
            <a:r>
              <a:rPr lang="es-ES" sz="1400" dirty="0"/>
              <a:t>27 100 000 </a:t>
            </a:r>
          </a:p>
          <a:p>
            <a:r>
              <a:rPr lang="es-ES" sz="1400" dirty="0"/>
              <a:t>27.1 </a:t>
            </a:r>
          </a:p>
          <a:p>
            <a:r>
              <a:rPr lang="es-ES" sz="1400" dirty="0"/>
              <a:t>(no se requiere la unidad).</a:t>
            </a: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y evaluar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</a:t>
            </a:r>
            <a:r>
              <a:rPr lang="es-ES" sz="1100" dirty="0"/>
              <a:t>Incertidumbre y datos; Contexto Social</a:t>
            </a:r>
            <a:endParaRPr lang="es-ES" sz="11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5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51520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INSTRUCCIONES PARA EL DOCENTE PARA TRABAJAR CON EL MATERIAL EN CLASE CON SUS ALUMNOS: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115616" y="1058371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1: PRESENTE LA DIAPOSITIVA CON EL ESTÍMULO Y LA PREGUNTA </a:t>
            </a:r>
            <a:r>
              <a:rPr lang="en-US" sz="1400" b="1" u="sng" dirty="0"/>
              <a:t>A TODOS LOS ESTUDIANTES</a:t>
            </a:r>
          </a:p>
          <a:p>
            <a:endParaRPr lang="en-US" sz="1400" dirty="0"/>
          </a:p>
          <a:p>
            <a:r>
              <a:rPr lang="en-US" sz="1400" dirty="0"/>
              <a:t>2: PIDA A LOS ESTUDIANTES QUE SE CENTREN EN EL ESTÍMULO (PANTALLA DE LA DERECHA)</a:t>
            </a:r>
          </a:p>
          <a:p>
            <a:endParaRPr lang="en-US" sz="1400" dirty="0"/>
          </a:p>
          <a:p>
            <a:r>
              <a:rPr lang="en-US" sz="1400" dirty="0"/>
              <a:t>3: PIDA A LOS ESTUDIANTES QUE LEAN LA PREGUNTA CON MUCHA ATENCIÓN (PANTALLA DE LA IZQUIERDA)</a:t>
            </a:r>
          </a:p>
          <a:p>
            <a:endParaRPr lang="en-US" sz="1400" dirty="0"/>
          </a:p>
          <a:p>
            <a:r>
              <a:rPr lang="en-US" sz="1400" dirty="0"/>
              <a:t>4: DEJE UN TIEMPO RAZONABLE</a:t>
            </a:r>
          </a:p>
          <a:p>
            <a:endParaRPr lang="en-US" sz="1400" dirty="0"/>
          </a:p>
          <a:p>
            <a:r>
              <a:rPr lang="en-US" sz="1400" dirty="0"/>
              <a:t>5. PREGUNTE A LOS ESTUDIANTES CUÁLES SON LOS ELEMENTOS CLAVE DE LA PREGUNTA (AYÚDELES CON LA RESPUESTA)</a:t>
            </a:r>
          </a:p>
          <a:p>
            <a:endParaRPr lang="en-US" sz="1400" dirty="0"/>
          </a:p>
          <a:p>
            <a:r>
              <a:rPr lang="en-US" sz="1400" dirty="0"/>
              <a:t>6. PREGUNTE A LOS ESTUDIANTES QUÉ ESTRATEGIA SIGUEN PARA RESPONDER LA PREGUNTA</a:t>
            </a:r>
          </a:p>
          <a:p>
            <a:endParaRPr lang="en-US" sz="1400" dirty="0"/>
          </a:p>
          <a:p>
            <a:r>
              <a:rPr lang="en-US" sz="1400" dirty="0"/>
              <a:t>7. AYÚDELES A IDENTIFICAR LA ESTRATEGIA CORRECTA</a:t>
            </a:r>
          </a:p>
          <a:p>
            <a:endParaRPr lang="en-US" sz="1400" dirty="0"/>
          </a:p>
          <a:p>
            <a:r>
              <a:rPr lang="en-US" sz="1400" dirty="0"/>
              <a:t>8. DEBATAN EN GRUPO SOBRE LA RESPUESTA CORRECTA</a:t>
            </a:r>
          </a:p>
          <a:p>
            <a:endParaRPr lang="en-US" sz="1400" dirty="0"/>
          </a:p>
          <a:p>
            <a:r>
              <a:rPr lang="en-US" sz="1400" dirty="0"/>
              <a:t>9. VISUALICEN LA SIGUIENTE DIAPOSITIVA CON LA SOLUCIÓN</a:t>
            </a:r>
          </a:p>
        </p:txBody>
      </p:sp>
      <p:pic>
        <p:nvPicPr>
          <p:cNvPr id="4" name="Picture 2" descr="C:\Users\Palmi\Desktop\ordenador y libro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786" t="54893" r="17376" b="30361"/>
          <a:stretch/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1270000" cmpd="sng">
            <a:noFill/>
            <a:prstDash val="solid"/>
          </a:ln>
        </p:spPr>
      </p:pic>
      <p:sp>
        <p:nvSpPr>
          <p:cNvPr id="5" name="7 Rectángulo"/>
          <p:cNvSpPr/>
          <p:nvPr/>
        </p:nvSpPr>
        <p:spPr>
          <a:xfrm>
            <a:off x="0" y="6021288"/>
            <a:ext cx="9144000" cy="858188"/>
          </a:xfrm>
          <a:prstGeom prst="rect">
            <a:avLst/>
          </a:prstGeom>
          <a:solidFill>
            <a:srgbClr val="218DA8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158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Exportaciones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¿Cuál fue el valor del jugo de fruta que exportó Zedlandia en 2000?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Selecciona tu respuesta: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6FF7CB-C7BB-4019-83D0-3857B7BF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83" y="1484784"/>
            <a:ext cx="5112568" cy="29764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B44077-D7EF-4CA4-8F99-0D46344C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14" y="2181158"/>
            <a:ext cx="1914500" cy="1041813"/>
          </a:xfrm>
          <a:prstGeom prst="rect">
            <a:avLst/>
          </a:prstGeom>
        </p:spPr>
      </p:pic>
      <p:sp>
        <p:nvSpPr>
          <p:cNvPr id="14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745066"/>
            <a:ext cx="4392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En las gráficas siguientes se muestra información sobre las exportaciones de Zedlandia, un país que utiliza el zed como moneda.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Exportaciones</a:t>
            </a:r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47065595"/>
              </p:ext>
            </p:extLst>
          </p:nvPr>
        </p:nvGraphicFramePr>
        <p:xfrm>
          <a:off x="3851920" y="1844824"/>
          <a:ext cx="4896544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atención, visualizar ambos gráficos, entender qué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 lo que representa cada uno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los elementos clave en la pregunta: elemento 1: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jugo de fruta y elemento 2: año.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Centrar la atención en el gráfico de sectores y extraer información en relación al elemento 1 (9%).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Centrar la atención en el gráfico de barras y extraer información en relación al elemento 2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relacionando 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eje horizontal (años) y el eje vertical (millones de zeds): 42.6.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los cálculos para obtener la respuesta.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E   3.8 millones de zeds.</a:t>
            </a:r>
          </a:p>
          <a:p>
            <a:endParaRPr lang="es-ES" sz="1400" dirty="0"/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y evaluar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</a:t>
            </a:r>
            <a:r>
              <a:rPr lang="es-ES" sz="1100" dirty="0"/>
              <a:t>Incertidumbre y datos; Contexto Social</a:t>
            </a:r>
            <a:endParaRPr lang="es-ES" sz="11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Caminar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 foto muestra las huellas del caminar de un hombre. El tamaño de cada paso P es la distancia entre los talones de dos huellas consecutivas.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Para los hombres, la fórmula          = 140    , nos da una relación aproximada entre n y P donde,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i="1" dirty="0">
                <a:latin typeface="Arial" panose="020B0604020202020204" pitchFamily="34" charset="0"/>
              </a:rPr>
              <a:t>n </a:t>
            </a:r>
            <a:r>
              <a:rPr lang="es-ES" altLang="ru-RU" sz="1100" dirty="0">
                <a:latin typeface="Arial" panose="020B0604020202020204" pitchFamily="34" charset="0"/>
              </a:rPr>
              <a:t>= número de pasos por minuto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i="1" dirty="0">
                <a:latin typeface="Arial" panose="020B0604020202020204" pitchFamily="34" charset="0"/>
              </a:rPr>
              <a:t>P </a:t>
            </a:r>
            <a:r>
              <a:rPr lang="es-ES" altLang="ru-RU" sz="1100" dirty="0">
                <a:latin typeface="Arial" panose="020B0604020202020204" pitchFamily="34" charset="0"/>
              </a:rPr>
              <a:t>= el tamaño del paso en metros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Si aplicamos la fórmula a Héctor que da 70 pasos por minuto, ¿cuál es el tamaño de los pasos de Héctor? 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Escribe tus operaciones: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DBA21D-E23D-4B95-B22F-A1085C76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807402"/>
            <a:ext cx="4109654" cy="1204319"/>
          </a:xfrm>
          <a:prstGeom prst="rect">
            <a:avLst/>
          </a:prstGeom>
        </p:spPr>
      </p:pic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id="{3D4D6F65-C7F5-4021-8E53-9343E449A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52864"/>
              </p:ext>
            </p:extLst>
          </p:nvPr>
        </p:nvGraphicFramePr>
        <p:xfrm>
          <a:off x="6372200" y="1412776"/>
          <a:ext cx="216025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5">
                  <a:extLst>
                    <a:ext uri="{9D8B030D-6E8A-4147-A177-3AD203B41FA5}">
                      <a16:colId xmlns:a16="http://schemas.microsoft.com/office/drawing/2014/main" val="2233187887"/>
                    </a:ext>
                  </a:extLst>
                </a:gridCol>
              </a:tblGrid>
              <a:tr h="241552"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6708932"/>
                  </a:ext>
                </a:extLst>
              </a:tr>
              <a:tr h="241552"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566768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E75D59CB-0D65-4779-BF47-E539617DDB8F}"/>
              </a:ext>
            </a:extLst>
          </p:cNvPr>
          <p:cNvSpPr txBox="1"/>
          <p:nvPr/>
        </p:nvSpPr>
        <p:spPr>
          <a:xfrm>
            <a:off x="508058" y="2377818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223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Caminar</a:t>
            </a:r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0684601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atención, interpretar la información facilitada.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Sustituir los datos que facilita el enunciado.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las operaciones necesarias.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Cambios y relaciones;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0.5 m ó 50 cm, 1/2 (no es necesario especificar las unidades).</a:t>
            </a:r>
          </a:p>
          <a:p>
            <a:pPr algn="l"/>
            <a:endParaRPr lang="nn-NO" sz="1400" i="1" dirty="0">
              <a:latin typeface="+mn-lt"/>
              <a:cs typeface="+mn-cs"/>
            </a:endParaRPr>
          </a:p>
          <a:p>
            <a:pPr algn="l"/>
            <a:r>
              <a:rPr lang="nn-NO" sz="1400" i="1" dirty="0">
                <a:latin typeface="+mn-lt"/>
                <a:cs typeface="+mn-cs"/>
              </a:rPr>
              <a:t>70/p = 140 ; 70 = 140p;</a:t>
            </a:r>
          </a:p>
          <a:p>
            <a:pPr algn="l"/>
            <a:r>
              <a:rPr lang="nn-NO" sz="1400" i="1" dirty="0">
                <a:latin typeface="+mn-lt"/>
                <a:cs typeface="+mn-cs"/>
              </a:rPr>
              <a:t>p= 0.5</a:t>
            </a:r>
          </a:p>
          <a:p>
            <a:pPr algn="l"/>
            <a:endParaRPr lang="es-ES" sz="1400" i="1" dirty="0">
              <a:latin typeface="+mn-lt"/>
              <a:cs typeface="+mn-cs"/>
            </a:endParaRPr>
          </a:p>
          <a:p>
            <a:pPr algn="l"/>
            <a:r>
              <a:rPr lang="es-ES" sz="1400" i="1" dirty="0">
                <a:latin typeface="+mn-lt"/>
                <a:cs typeface="+mn-cs"/>
              </a:rPr>
              <a:t>70/140</a:t>
            </a:r>
          </a:p>
        </p:txBody>
      </p:sp>
    </p:spTree>
    <p:extLst>
      <p:ext uri="{BB962C8B-B14F-4D97-AF65-F5344CB8AC3E}">
        <p14:creationId xmlns:p14="http://schemas.microsoft.com/office/powerpoint/2010/main" val="2705848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Caminar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 foto muestra las huellas del caminar de un hombre. El tamaño de cada paso P es la distancia entre los talones de dos huellas consecutivas.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Para los hombres, la fórmula          = 140    , nos da una relación aproximada entre n y P donde,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i="1" dirty="0">
                <a:latin typeface="Arial" panose="020B0604020202020204" pitchFamily="34" charset="0"/>
              </a:rPr>
              <a:t>n </a:t>
            </a:r>
            <a:r>
              <a:rPr lang="es-ES" altLang="ru-RU" sz="1100" dirty="0">
                <a:latin typeface="Arial" panose="020B0604020202020204" pitchFamily="34" charset="0"/>
              </a:rPr>
              <a:t>= número de pasos por minuto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i="1" dirty="0">
                <a:latin typeface="Arial" panose="020B0604020202020204" pitchFamily="34" charset="0"/>
              </a:rPr>
              <a:t>P </a:t>
            </a:r>
            <a:r>
              <a:rPr lang="es-ES" altLang="ru-RU" sz="1100" dirty="0">
                <a:latin typeface="Arial" panose="020B0604020202020204" pitchFamily="34" charset="0"/>
              </a:rPr>
              <a:t>= el tamaño del paso en metros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Bernardo sabe que el tamaño de su paso es de 0.80 metros. La fórmula se ajusta al caminado de Bernardo.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Calcula la velocidad a la que camina Bernardo en metros por minuto y kilómetros por hora. 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Escribe tus operaciones: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DBA21D-E23D-4B95-B22F-A1085C76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807402"/>
            <a:ext cx="4109654" cy="1204319"/>
          </a:xfrm>
          <a:prstGeom prst="rect">
            <a:avLst/>
          </a:prstGeom>
        </p:spPr>
      </p:pic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id="{3D4D6F65-C7F5-4021-8E53-9343E449AE5F}"/>
              </a:ext>
            </a:extLst>
          </p:cNvPr>
          <p:cNvGraphicFramePr>
            <a:graphicFrameLocks noGrp="1"/>
          </p:cNvGraphicFramePr>
          <p:nvPr/>
        </p:nvGraphicFramePr>
        <p:xfrm>
          <a:off x="6372200" y="1412776"/>
          <a:ext cx="216025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5">
                  <a:extLst>
                    <a:ext uri="{9D8B030D-6E8A-4147-A177-3AD203B41FA5}">
                      <a16:colId xmlns:a16="http://schemas.microsoft.com/office/drawing/2014/main" val="2233187887"/>
                    </a:ext>
                  </a:extLst>
                </a:gridCol>
              </a:tblGrid>
              <a:tr h="241552"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6708932"/>
                  </a:ext>
                </a:extLst>
              </a:tr>
              <a:tr h="241552"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566768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E75D59CB-0D65-4779-BF47-E539617DDB8F}"/>
              </a:ext>
            </a:extLst>
          </p:cNvPr>
          <p:cNvSpPr txBox="1"/>
          <p:nvPr/>
        </p:nvSpPr>
        <p:spPr>
          <a:xfrm>
            <a:off x="508058" y="3180724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8125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Caminar</a:t>
            </a:r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28840848"/>
              </p:ext>
            </p:extLst>
          </p:nvPr>
        </p:nvGraphicFramePr>
        <p:xfrm>
          <a:off x="3851920" y="1844824"/>
          <a:ext cx="489654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atención, interpretar la información facilitada.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Sustituir los datos que facilita el enunciado.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las operaciones necesarias.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Convertir los resultados a m/min y km/h.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080303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3 puntos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Respuestas correctas (no es necesario especificar las unidades) para</a:t>
            </a:r>
          </a:p>
          <a:p>
            <a:pPr algn="l"/>
            <a:r>
              <a:rPr lang="es-ES" sz="1400" i="1" dirty="0">
                <a:latin typeface="+mn-lt"/>
                <a:cs typeface="+mn-cs"/>
              </a:rPr>
              <a:t>m/min y km/h: n = 140 x 0.80 = 112.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Cambios y relaciones;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</a:p>
        </p:txBody>
      </p:sp>
    </p:spTree>
    <p:extLst>
      <p:ext uri="{BB962C8B-B14F-4D97-AF65-F5344CB8AC3E}">
        <p14:creationId xmlns:p14="http://schemas.microsoft.com/office/powerpoint/2010/main" val="254671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Caminar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47874"/>
            <a:ext cx="3008313" cy="265708"/>
          </a:xfrm>
        </p:spPr>
        <p:txBody>
          <a:bodyPr/>
          <a:lstStyle/>
          <a:p>
            <a:r>
              <a:rPr lang="es-ES" dirty="0"/>
              <a:t>Pregunta 1/2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95576"/>
              </p:ext>
            </p:extLst>
          </p:nvPr>
        </p:nvGraphicFramePr>
        <p:xfrm>
          <a:off x="3779912" y="1667848"/>
          <a:ext cx="5112568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s-ES" sz="3200" kern="1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velocidad es de 89.6 metros por minuto.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modo que su velocidad es 5.38 o 5.4 km/h.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debe conceder código 31 si se dan las dos respuestas correctas (89.6 y 5.4), se muestren los cálculos o no. Téngase en cuenta que los errores debidos al redondeo son aceptables. Por ejemplo, 90 metros por minuto y 5.3 km/h (89 × 60) son aceptables.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89.6; 5.4.  /   90; 5.376 km/h.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89.8; 5376 m/hora [téngase en cuenta que si la segunda respuesta se da sin unidades, debe aplicarse el código 2].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 como en el caso del código 3 pero falla al multiplicar por 0.80 para convertir de pasos por minuto a metros por minuto. Por ejemplo, su velocidad es 112 metros por minuto y 6.72 km/h.   /   12; 6.72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velocidad en metros por minuto es correcta (89.6 metros por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minuto) pero la conversión a kilómetros por hora es incorrecta o falta.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89.6 m/min, 8960 km/h.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89.6; 5376   /   89.6; 53.76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89.6; 0.087 km/h   /   89.6; 1.49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43104"/>
                  </a:ext>
                </a:extLst>
              </a:tr>
              <a:tr h="146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 correcto (descrito explícitamente) con errores menores de cálculo que no están cubiertos por los códigos 21 y 22. Sin respuestas correctas.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= 140×0.8 = 1120; 1120×0.8 = 896. Camina 896 m/min; </a:t>
                      </a:r>
                      <a:r>
                        <a:rPr lang="es-ES" sz="9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53.76km</a:t>
                      </a: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/h.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= 140×0.8 = 116; 116×0.8 =92.8. 92.8 m/min 92.8 m/</a:t>
                      </a:r>
                      <a:r>
                        <a:rPr lang="es-ES" sz="9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min→5.57km</a:t>
                      </a: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195864"/>
                  </a:ext>
                </a:extLst>
              </a:tr>
              <a:tr h="253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Solo se da 5.4 km/h, pero no 89.6 m/min (no se muestran los cálculos intermedios). 5.4   /   5.376 km/h  / 5376 m/h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7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= 140×0.80 = 112. No se muestra el trabajo posterior o es incorrecto a partir de este punto.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= 112; 0.112 km/h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= 112; 1120 km/h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 m/min. 504 km/h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681967"/>
                  </a:ext>
                </a:extLst>
              </a:tr>
            </a:tbl>
          </a:graphicData>
        </a:graphic>
      </p:graphicFrame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F68A15C2-7405-4C7C-A0B6-F0F7B31179F5}"/>
              </a:ext>
            </a:extLst>
          </p:cNvPr>
          <p:cNvSpPr txBox="1">
            <a:spLocks/>
          </p:cNvSpPr>
          <p:nvPr/>
        </p:nvSpPr>
        <p:spPr bwMode="auto">
          <a:xfrm>
            <a:off x="1187624" y="3068960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3 puntos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9F663AC5-A527-4BD8-8A44-5E861BF55E9F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67749-761F-46A8-A582-5CB05F49FEB0}"/>
              </a:ext>
            </a:extLst>
          </p:cNvPr>
          <p:cNvSpPr txBox="1"/>
          <p:nvPr/>
        </p:nvSpPr>
        <p:spPr>
          <a:xfrm>
            <a:off x="1162888" y="4323470"/>
            <a:ext cx="20422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Respuestas correctas (no es necesario especificar las unidades) para</a:t>
            </a:r>
          </a:p>
          <a:p>
            <a:pPr algn="l"/>
            <a:r>
              <a:rPr lang="es-ES" sz="1400" i="1" dirty="0">
                <a:latin typeface="+mn-lt"/>
                <a:cs typeface="+mn-cs"/>
              </a:rPr>
              <a:t>m/min y km/h: n = 140 x 0.80 = 112.</a:t>
            </a:r>
          </a:p>
          <a:p>
            <a:pPr algn="l"/>
            <a:r>
              <a:rPr lang="es-ES" sz="1400" i="1" dirty="0">
                <a:latin typeface="+mn-lt"/>
                <a:cs typeface="+mn-cs"/>
              </a:rPr>
              <a:t>Camina por minuto 112 × 0.80 m = 89.6 m.</a:t>
            </a:r>
          </a:p>
          <a:p>
            <a:pPr algn="l"/>
            <a:endParaRPr lang="es-ES" sz="1400" i="1" dirty="0">
              <a:latin typeface="+mn-lt"/>
              <a:cs typeface="+mn-cs"/>
            </a:endParaRP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Cambios y relaciones;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</a:p>
        </p:txBody>
      </p:sp>
    </p:spTree>
    <p:extLst>
      <p:ext uri="{BB962C8B-B14F-4D97-AF65-F5344CB8AC3E}">
        <p14:creationId xmlns:p14="http://schemas.microsoft.com/office/powerpoint/2010/main" val="297294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51520" y="2606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INSTRUCCIONES PARA LOS ESTUDIANTES: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5536" y="764704"/>
            <a:ext cx="5256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CUANDO TU PROFESOR/A TE MUESTRA LA PANTALLA CON LA PREGUNTA:</a:t>
            </a:r>
          </a:p>
          <a:p>
            <a:endParaRPr lang="en-US" sz="1400" dirty="0"/>
          </a:p>
          <a:p>
            <a:r>
              <a:rPr lang="en-US" sz="1400" dirty="0"/>
              <a:t>1: CÉNTRATE EN EL ESTÍMULO (PANTALLA DE LA DERECHA)</a:t>
            </a:r>
          </a:p>
          <a:p>
            <a:endParaRPr lang="en-US" sz="1400" dirty="0"/>
          </a:p>
          <a:p>
            <a:r>
              <a:rPr lang="en-US" sz="1400" dirty="0"/>
              <a:t>2: LEE LA PREGUNTA CON MUCHA ATENCIÓN (PANTALLA DE LA IZQUIERDA)</a:t>
            </a:r>
          </a:p>
          <a:p>
            <a:endParaRPr lang="en-US" sz="1400" dirty="0"/>
          </a:p>
          <a:p>
            <a:r>
              <a:rPr lang="en-US" sz="1400" dirty="0"/>
              <a:t>3: TÓMATE TU TIEMPO PARA PENSAR EN LOS ELEMENTOS CLAVE DE LA PREGUNTA</a:t>
            </a:r>
          </a:p>
          <a:p>
            <a:endParaRPr lang="en-US" sz="1400" dirty="0"/>
          </a:p>
          <a:p>
            <a:r>
              <a:rPr lang="en-US" sz="1400" dirty="0"/>
              <a:t>4. PIENSA EN LA ESTRATEGIA A SEGUIR PARA RESPONDER A LA PREGUNTA</a:t>
            </a:r>
          </a:p>
          <a:p>
            <a:endParaRPr lang="en-US" sz="1400" dirty="0"/>
          </a:p>
          <a:p>
            <a:r>
              <a:rPr lang="en-US" sz="1400" dirty="0"/>
              <a:t>5. FORMULA TU RESPUESTA</a:t>
            </a:r>
          </a:p>
          <a:p>
            <a:endParaRPr lang="en-US" sz="1400" dirty="0"/>
          </a:p>
          <a:p>
            <a:r>
              <a:rPr lang="en-US" sz="1400" dirty="0"/>
              <a:t>6. DEBATE CON TUS COMPAÑEROS SOBRE LA ESTRATEGIA DE RESPUESTA Y SOBRE LA RESPUESTA CORRECTA</a:t>
            </a:r>
          </a:p>
          <a:p>
            <a:endParaRPr lang="en-US" sz="1400" dirty="0"/>
          </a:p>
          <a:p>
            <a:r>
              <a:rPr lang="en-US" sz="1400" dirty="0"/>
              <a:t>7. VISUALIZA LA SIGUIENTE DIAPOSITIVA CON LA SOLUCIÓN</a:t>
            </a:r>
          </a:p>
        </p:txBody>
      </p:sp>
      <p:pic>
        <p:nvPicPr>
          <p:cNvPr id="4" name="Picture 2" descr="C:\Users\Palmi\Desktop\ordenador y libro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786" t="54893" r="17376" b="30361"/>
          <a:stretch/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1270000" cmpd="sng">
            <a:noFill/>
            <a:prstDash val="solid"/>
          </a:ln>
        </p:spPr>
      </p:pic>
      <p:sp>
        <p:nvSpPr>
          <p:cNvPr id="5" name="7 Rectángulo"/>
          <p:cNvSpPr/>
          <p:nvPr/>
        </p:nvSpPr>
        <p:spPr>
          <a:xfrm>
            <a:off x="0" y="6021288"/>
            <a:ext cx="9144000" cy="858188"/>
          </a:xfrm>
          <a:prstGeom prst="rect">
            <a:avLst/>
          </a:prstGeom>
          <a:solidFill>
            <a:srgbClr val="218DA8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868144" y="116632"/>
            <a:ext cx="3168352" cy="576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RECUERDA: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LEE LA PREGUNTA Y EL ESTÍMULO CON MUCHA ATENCIÓN, NO TENGAS PRISA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TÓMATE TU TIEMPO PARA PENSAR Y RESPONDER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ESFUÉRZATE PARA RESPONDER LO MEJOR POSIBLE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INTENTA SIEMPRE DAR UNA RESPUESTA AUNQUE NO LA TENGAS CLARA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REVISA TUS RESPUESTAS</a:t>
            </a:r>
          </a:p>
          <a:p>
            <a:endParaRPr lang="en-US" sz="1600" dirty="0"/>
          </a:p>
          <a:p>
            <a:r>
              <a:rPr lang="en-US" sz="1400" u="sng" dirty="0"/>
              <a:t>IMPORTANTE</a:t>
            </a:r>
            <a:r>
              <a:rPr lang="en-US" sz="1400" dirty="0"/>
              <a:t>: EN PISA MUCHAS VECES NO HAY RESPUESTAS CORRECTAS O INCORRECTAS, DEPENDE DE CÓMO ARGUMENTES TU RESPUESTA SE PUEDE PUNTUAR CON UNA PUNTUACIÓN MÁXIMA O PARCIAL </a:t>
            </a:r>
          </a:p>
        </p:txBody>
      </p:sp>
    </p:spTree>
    <p:extLst>
      <p:ext uri="{BB962C8B-B14F-4D97-AF65-F5344CB8AC3E}">
        <p14:creationId xmlns:p14="http://schemas.microsoft.com/office/powerpoint/2010/main" val="24719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Dados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97030"/>
            <a:ext cx="439248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Abajo, hay un dibujo de dos dados.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Los dados son cubos con un sistema especial de numeración en los que se aplica la siguiente regla: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El número total de puntos en dos caras opuestas 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siempre siete.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12FDEF-07DA-44C0-974D-129E4CE9A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31"/>
          <a:stretch/>
        </p:blipFill>
        <p:spPr>
          <a:xfrm>
            <a:off x="4716016" y="2725270"/>
            <a:ext cx="2975194" cy="20324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A continuación se pueden ver tres dados colocados uno encima del otro. El dado 1 tiene cuatro puntos en la cara de arriba.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¿Cuántos puntos hay en total en las cinco caras horizontales que no se pueden ver (cara de abajo del dado 1, caras de arriba</a:t>
            </a:r>
          </a:p>
          <a:p>
            <a:pPr algn="l"/>
            <a:r>
              <a:rPr lang="es-ES" sz="1100" dirty="0"/>
              <a:t>y de abajo de los dados 2 y 3)?</a:t>
            </a:r>
          </a:p>
          <a:p>
            <a:pPr algn="l"/>
            <a:endParaRPr lang="es-ES" sz="11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CF3088-419A-4EDB-80E9-158C15AB312C}"/>
              </a:ext>
            </a:extLst>
          </p:cNvPr>
          <p:cNvSpPr txBox="1"/>
          <p:nvPr/>
        </p:nvSpPr>
        <p:spPr>
          <a:xfrm>
            <a:off x="508058" y="5003712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98168D4-ABD9-47C2-8705-6F6D4C7BE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11" y="1925896"/>
            <a:ext cx="1456769" cy="20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Dados</a:t>
            </a:r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55543848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y visualizar con mucha atención las caras de un dado, recordar que las dos caras opuestas suman 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Localizar las caras opuestas a las que te piden y restar la cara del dado que sabes.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visualmente todas las caras del dado y detectar cuales son las que faltan.</a:t>
                      </a:r>
                    </a:p>
                    <a:p>
                      <a:pPr algn="l"/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17</a:t>
            </a:r>
            <a:endParaRPr lang="es-ES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Formular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Espacio y forma, contexto Personal</a:t>
            </a:r>
          </a:p>
        </p:txBody>
      </p:sp>
    </p:spTree>
    <p:extLst>
      <p:ext uri="{BB962C8B-B14F-4D97-AF65-F5344CB8AC3E}">
        <p14:creationId xmlns:p14="http://schemas.microsoft.com/office/powerpoint/2010/main" val="293010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Dados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97030"/>
            <a:ext cx="439248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Abajo, hay un dibujo de dos dados.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Los dados son cubos con un sistema especial de numeración en los que se aplica la siguiente regla: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El número total de puntos en dos caras opuestas 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siempre siete.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12FDEF-07DA-44C0-974D-129E4CE9A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1" r="8029"/>
          <a:stretch/>
        </p:blipFill>
        <p:spPr>
          <a:xfrm>
            <a:off x="4932040" y="2455154"/>
            <a:ext cx="2520280" cy="230254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233334"/>
            <a:ext cx="29197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dirty="0"/>
              <a:t>Puedes construir un dado sencillo cortando, doblando y pegando cartón. Estos dados</a:t>
            </a:r>
          </a:p>
          <a:p>
            <a:pPr algn="just"/>
            <a:r>
              <a:rPr lang="es-ES" sz="1100" dirty="0"/>
              <a:t>se pueden hacer de muchas maneras. En el dibujo siguiente puedes ver cuatro recortes que se pueden utilizar para hacer cubos, con puntos en las caras.</a:t>
            </a:r>
          </a:p>
          <a:p>
            <a:pPr algn="just"/>
            <a:endParaRPr lang="es-ES" sz="1100" dirty="0"/>
          </a:p>
          <a:p>
            <a:pPr algn="just"/>
            <a:r>
              <a:rPr lang="es-ES" sz="1100" dirty="0"/>
              <a:t>¿Cuál de las siguientes figuras se puede doblar para formar un cubo que cumpla la</a:t>
            </a:r>
          </a:p>
          <a:p>
            <a:pPr algn="just"/>
            <a:r>
              <a:rPr lang="es-ES" sz="1100" dirty="0"/>
              <a:t>regla de que la suma de caras opuestas sea 7?</a:t>
            </a:r>
          </a:p>
          <a:p>
            <a:pPr algn="just"/>
            <a:endParaRPr lang="es-ES" sz="11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B6C53E-997B-44F2-8998-C87D09FD06A2}"/>
              </a:ext>
            </a:extLst>
          </p:cNvPr>
          <p:cNvSpPr txBox="1"/>
          <p:nvPr/>
        </p:nvSpPr>
        <p:spPr>
          <a:xfrm>
            <a:off x="411838" y="3870196"/>
            <a:ext cx="2808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Para cada figura, selecciona Sí o No en la tabla de abajo.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6C0D6B0-4FDF-429A-BDCD-0E760E0B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32" y="3262340"/>
            <a:ext cx="2915528" cy="569439"/>
          </a:xfrm>
          <a:prstGeom prst="rect">
            <a:avLst/>
          </a:prstGeom>
        </p:spPr>
      </p:pic>
      <p:graphicFrame>
        <p:nvGraphicFramePr>
          <p:cNvPr id="19" name="Tabla 20">
            <a:extLst>
              <a:ext uri="{FF2B5EF4-FFF2-40B4-BE49-F238E27FC236}">
                <a16:creationId xmlns:a16="http://schemas.microsoft.com/office/drawing/2014/main" id="{CBFA0DED-A96A-4C7C-B1D5-0A447E640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10662"/>
              </p:ext>
            </p:extLst>
          </p:nvPr>
        </p:nvGraphicFramePr>
        <p:xfrm>
          <a:off x="396086" y="4542252"/>
          <a:ext cx="2807762" cy="171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530">
                  <a:extLst>
                    <a:ext uri="{9D8B030D-6E8A-4147-A177-3AD203B41FA5}">
                      <a16:colId xmlns:a16="http://schemas.microsoft.com/office/drawing/2014/main" val="3884582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614989504"/>
                    </a:ext>
                  </a:extLst>
                </a:gridCol>
              </a:tblGrid>
              <a:tr h="527453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Forma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/>
                        <a:t>¿ Cumple la regla de que la suma de los puntos de las caras  opuestas es 7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125839"/>
                  </a:ext>
                </a:extLst>
              </a:tr>
              <a:tr h="27989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 Sí             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28143"/>
                  </a:ext>
                </a:extLst>
              </a:tr>
              <a:tr h="27989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 Sí             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153071"/>
                  </a:ext>
                </a:extLst>
              </a:tr>
              <a:tr h="27989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III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 Sí             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299447"/>
                  </a:ext>
                </a:extLst>
              </a:tr>
              <a:tr h="27989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 Sí             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35413171"/>
                  </a:ext>
                </a:extLst>
              </a:tr>
            </a:tbl>
          </a:graphicData>
        </a:graphic>
      </p:graphicFrame>
      <p:sp>
        <p:nvSpPr>
          <p:cNvPr id="23" name="Botón de acción: en blanco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DA4B8E9-996C-48F4-99E5-646B2EFA9403}"/>
              </a:ext>
            </a:extLst>
          </p:cNvPr>
          <p:cNvSpPr/>
          <p:nvPr/>
        </p:nvSpPr>
        <p:spPr>
          <a:xfrm>
            <a:off x="1426310" y="5213653"/>
            <a:ext cx="115058" cy="120491"/>
          </a:xfrm>
          <a:prstGeom prst="actionButtonBlan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Botón de acción: en blanco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42C6385-5090-4B00-BE72-AEF699EAC29F}"/>
              </a:ext>
            </a:extLst>
          </p:cNvPr>
          <p:cNvSpPr/>
          <p:nvPr/>
        </p:nvSpPr>
        <p:spPr>
          <a:xfrm>
            <a:off x="2080678" y="5207695"/>
            <a:ext cx="115058" cy="120491"/>
          </a:xfrm>
          <a:prstGeom prst="actionButtonBlan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Botón de acción: en blanco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0028AE1-1C89-40C5-9A0A-0E29A86EC3CA}"/>
              </a:ext>
            </a:extLst>
          </p:cNvPr>
          <p:cNvSpPr/>
          <p:nvPr/>
        </p:nvSpPr>
        <p:spPr>
          <a:xfrm>
            <a:off x="1426310" y="5495140"/>
            <a:ext cx="115058" cy="120491"/>
          </a:xfrm>
          <a:prstGeom prst="actionButtonBlan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Botón de acción: en blanco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3ABA703-A92C-40C4-AD5B-1AF742ED4602}"/>
              </a:ext>
            </a:extLst>
          </p:cNvPr>
          <p:cNvSpPr/>
          <p:nvPr/>
        </p:nvSpPr>
        <p:spPr>
          <a:xfrm>
            <a:off x="2080678" y="5495140"/>
            <a:ext cx="115058" cy="120491"/>
          </a:xfrm>
          <a:prstGeom prst="actionButtonBlan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Botón de acción: en blanco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6AD056-1708-4C15-A0EB-7768443922CB}"/>
              </a:ext>
            </a:extLst>
          </p:cNvPr>
          <p:cNvSpPr/>
          <p:nvPr/>
        </p:nvSpPr>
        <p:spPr>
          <a:xfrm>
            <a:off x="1426310" y="5772971"/>
            <a:ext cx="115058" cy="120491"/>
          </a:xfrm>
          <a:prstGeom prst="actionButtonBlan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Botón de acción: en blanco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78289A-4D2B-482B-AD71-E7E4E4F88BED}"/>
              </a:ext>
            </a:extLst>
          </p:cNvPr>
          <p:cNvSpPr/>
          <p:nvPr/>
        </p:nvSpPr>
        <p:spPr>
          <a:xfrm>
            <a:off x="2080678" y="5762691"/>
            <a:ext cx="115058" cy="120491"/>
          </a:xfrm>
          <a:prstGeom prst="actionButtonBlan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Botón de acción: en blanco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4A15CE-0282-4FF7-A0AC-D5AF5B682724}"/>
              </a:ext>
            </a:extLst>
          </p:cNvPr>
          <p:cNvSpPr/>
          <p:nvPr/>
        </p:nvSpPr>
        <p:spPr>
          <a:xfrm>
            <a:off x="1426310" y="6047042"/>
            <a:ext cx="115058" cy="120491"/>
          </a:xfrm>
          <a:prstGeom prst="actionButtonBlan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Botón de acción: en blanco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F289A3F-8728-41CB-975C-8AD035428EFE}"/>
              </a:ext>
            </a:extLst>
          </p:cNvPr>
          <p:cNvSpPr/>
          <p:nvPr/>
        </p:nvSpPr>
        <p:spPr>
          <a:xfrm>
            <a:off x="2080678" y="6059196"/>
            <a:ext cx="115058" cy="120491"/>
          </a:xfrm>
          <a:prstGeom prst="actionButtonBlank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72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Dados</a:t>
            </a:r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04784884"/>
              </p:ext>
            </p:extLst>
          </p:nvPr>
        </p:nvGraphicFramePr>
        <p:xfrm>
          <a:off x="3851920" y="1844824"/>
          <a:ext cx="489654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Localizar y visualizar detenidamente las figuras (I,II,III y IV).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las formas.</a:t>
                      </a:r>
                    </a:p>
                    <a:p>
                      <a:pPr algn="l"/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Comprender la tabla (la primera columna indica el número de la forma), señalar en la segunda columna Sí o No, según corresponda.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833849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No</a:t>
            </a:r>
          </a:p>
          <a:p>
            <a:r>
              <a:rPr lang="es-ES" sz="1400" dirty="0"/>
              <a:t>Sí</a:t>
            </a:r>
          </a:p>
          <a:p>
            <a:r>
              <a:rPr lang="es-ES" sz="1400" dirty="0"/>
              <a:t>Sí </a:t>
            </a:r>
          </a:p>
          <a:p>
            <a:r>
              <a:rPr lang="es-ES" sz="1400" dirty="0"/>
              <a:t>No</a:t>
            </a:r>
          </a:p>
          <a:p>
            <a:r>
              <a:rPr lang="es-ES" sz="1400" dirty="0"/>
              <a:t>en este orden.</a:t>
            </a:r>
          </a:p>
          <a:p>
            <a:endParaRPr lang="es-ES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Formular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Espacio y forma, contexto Personal</a:t>
            </a:r>
          </a:p>
        </p:txBody>
      </p:sp>
    </p:spTree>
    <p:extLst>
      <p:ext uri="{BB962C8B-B14F-4D97-AF65-F5344CB8AC3E}">
        <p14:creationId xmlns:p14="http://schemas.microsoft.com/office/powerpoint/2010/main" val="149914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Gráficos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Este gráfico no tiene título, ni etiquetas en los ejes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Consulta los gráficos de la derecha. Haz clic en una alternativa para responder la pregunta.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¿Qué título de gráfico y etiquetas de ejes encajan mejor con los datos del gráfico de la derecha?</a:t>
            </a:r>
          </a:p>
          <a:p>
            <a:pPr algn="l"/>
            <a:endParaRPr lang="es-ES" sz="11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E9E9AE-4F63-4B87-BDED-EBDF1997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65" y="1184186"/>
            <a:ext cx="4986642" cy="46148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4246A9-C822-4896-927B-9D5A23881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45" y="2803110"/>
            <a:ext cx="1724266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0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Gráficos</a:t>
            </a:r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6743462"/>
              </p:ext>
            </p:extLst>
          </p:nvPr>
        </p:nvGraphicFramePr>
        <p:xfrm>
          <a:off x="3851920" y="1844824"/>
          <a:ext cx="4896544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 y centrarse en los elementos clave sobre los que está formulada (etiquetas de ejes).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Visualizar los gráficos que se muestran (Gráfico A, Gráfico B, Gráfico C y Gráfico D)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las variables que más se ajustan para los datos facilitados.</a:t>
                      </a:r>
                    </a:p>
                    <a:p>
                      <a:pPr algn="l"/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Señalar la respuesta que se considere más adecuada.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833849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Cambio y relaciones, contexto Científico</a:t>
            </a:r>
          </a:p>
          <a:p>
            <a:pPr>
              <a:defRPr/>
            </a:pPr>
            <a:endParaRPr lang="es-ES" sz="10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3DADD-3036-4F35-8FA8-B2F67A8912C6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s-E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08690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2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8CA8"/>
      </a:accent1>
      <a:accent2>
        <a:srgbClr val="68B040"/>
      </a:accent2>
      <a:accent3>
        <a:srgbClr val="E3670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5450</TotalTime>
  <Words>2779</Words>
  <Application>Microsoft Office PowerPoint</Application>
  <PresentationFormat>Presentación en pantalla (4:3)</PresentationFormat>
  <Paragraphs>423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ArialMT</vt:lpstr>
      <vt:lpstr>Calibri</vt:lpstr>
      <vt:lpstr>Helvetica</vt:lpstr>
      <vt:lpstr>HelveticaNeueLT Std Lt Cn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Palmira Morales Expósito</dc:creator>
  <cp:lastModifiedBy>Elena Govorova</cp:lastModifiedBy>
  <cp:revision>905</cp:revision>
  <dcterms:created xsi:type="dcterms:W3CDTF">2016-10-21T20:39:50Z</dcterms:created>
  <dcterms:modified xsi:type="dcterms:W3CDTF">2022-02-09T14:14:49Z</dcterms:modified>
</cp:coreProperties>
</file>