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399" r:id="rId3"/>
    <p:sldId id="422" r:id="rId4"/>
    <p:sldId id="415" r:id="rId5"/>
    <p:sldId id="483" r:id="rId6"/>
    <p:sldId id="418" r:id="rId7"/>
    <p:sldId id="484" r:id="rId8"/>
    <p:sldId id="420" r:id="rId9"/>
    <p:sldId id="485" r:id="rId10"/>
    <p:sldId id="423" r:id="rId11"/>
    <p:sldId id="486" r:id="rId12"/>
    <p:sldId id="428" r:id="rId13"/>
    <p:sldId id="487" r:id="rId14"/>
    <p:sldId id="476" r:id="rId15"/>
    <p:sldId id="426" r:id="rId16"/>
    <p:sldId id="489" r:id="rId17"/>
    <p:sldId id="518" r:id="rId18"/>
    <p:sldId id="431" r:id="rId19"/>
    <p:sldId id="517" r:id="rId20"/>
    <p:sldId id="433" r:id="rId21"/>
    <p:sldId id="490" r:id="rId22"/>
    <p:sldId id="435" r:id="rId23"/>
    <p:sldId id="491" r:id="rId24"/>
    <p:sldId id="492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0A8ADA-6645-25FB-3581-B6837EC63D2F}" name="Noelia Morales" initials="Nm" userId="Noelia Moral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Guia" initials="EG" lastIdx="1" clrIdx="0">
    <p:extLst>
      <p:ext uri="{19B8F6BF-5375-455C-9EA6-DF929625EA0E}">
        <p15:presenceInfo xmlns:p15="http://schemas.microsoft.com/office/powerpoint/2012/main" userId="c6dbd66f6a466b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3F2"/>
    <a:srgbClr val="667CB9"/>
    <a:srgbClr val="9999FF"/>
    <a:srgbClr val="198FAB"/>
    <a:srgbClr val="75D5EB"/>
    <a:srgbClr val="FFCC99"/>
    <a:srgbClr val="63B345"/>
    <a:srgbClr val="E4650D"/>
    <a:srgbClr val="218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72" autoAdjust="0"/>
    <p:restoredTop sz="95476" autoAdjust="0"/>
  </p:normalViewPr>
  <p:slideViewPr>
    <p:cSldViewPr>
      <p:cViewPr varScale="1">
        <p:scale>
          <a:sx n="115" d="100"/>
          <a:sy n="115" d="100"/>
        </p:scale>
        <p:origin x="11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739837-42BE-40AC-BD58-F9D36840681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D35EA59-2442-433C-890F-91842B068F0B}" type="slidenum">
              <a:rPr lang="es-ES" altLang="ru-RU"/>
              <a:pPr>
                <a:defRPr/>
              </a:pPr>
              <a:t>‹Nº›</a:t>
            </a:fld>
            <a:endParaRPr lang="es-E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CA05-2360-4D54-8D35-71B8B4D15ADC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0785-24F4-4DE2-A723-C9AB30C2168D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1165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BFD6-75CC-4DAE-BA67-F03F6A18E247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BF98-A8CF-4832-A3BB-202A3169430A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791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D28-6F41-47DB-87E8-AE43075D5EB1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2280-810F-44FD-BA4C-F5C5D03B067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7982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90A1084-6838-43DA-BB4B-EB60395D99DC}"/>
              </a:ext>
            </a:extLst>
          </p:cNvPr>
          <p:cNvGrpSpPr/>
          <p:nvPr userDrawn="1"/>
        </p:nvGrpSpPr>
        <p:grpSpPr>
          <a:xfrm>
            <a:off x="179512" y="116632"/>
            <a:ext cx="8841641" cy="6624736"/>
            <a:chOff x="179512" y="116632"/>
            <a:chExt cx="8841641" cy="662473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A33578D-E027-42DD-B037-93E90224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6632"/>
              <a:ext cx="8841641" cy="6624736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2D46A68-C776-4650-B30F-8EDC63E93552}"/>
                </a:ext>
              </a:extLst>
            </p:cNvPr>
            <p:cNvSpPr/>
            <p:nvPr/>
          </p:nvSpPr>
          <p:spPr>
            <a:xfrm>
              <a:off x="323528" y="692696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D2E6340-41EB-4BD8-BE55-FF6FAD4B6527}"/>
                </a:ext>
              </a:extLst>
            </p:cNvPr>
            <p:cNvSpPr/>
            <p:nvPr userDrawn="1"/>
          </p:nvSpPr>
          <p:spPr>
            <a:xfrm>
              <a:off x="3635896" y="620688"/>
              <a:ext cx="5256584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32C0D9-D475-4201-9A2E-6222BC5ECD2D}"/>
              </a:ext>
            </a:extLst>
          </p:cNvPr>
          <p:cNvSpPr txBox="1"/>
          <p:nvPr userDrawn="1"/>
        </p:nvSpPr>
        <p:spPr>
          <a:xfrm>
            <a:off x="179512" y="260680"/>
            <a:ext cx="1404000" cy="270000"/>
          </a:xfrm>
          <a:prstGeom prst="rect">
            <a:avLst/>
          </a:prstGeom>
          <a:solidFill>
            <a:srgbClr val="667CB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PISA 2022   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38C7D2-54CA-425B-9F9C-A1B00D631698}"/>
              </a:ext>
            </a:extLst>
          </p:cNvPr>
          <p:cNvSpPr txBox="1">
            <a:spLocks/>
          </p:cNvSpPr>
          <p:nvPr userDrawn="1"/>
        </p:nvSpPr>
        <p:spPr>
          <a:xfrm>
            <a:off x="359864" y="1268760"/>
            <a:ext cx="2988000" cy="5256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79CE1B9-72D0-4485-951F-132702999484}"/>
              </a:ext>
            </a:extLst>
          </p:cNvPr>
          <p:cNvSpPr/>
          <p:nvPr userDrawn="1"/>
        </p:nvSpPr>
        <p:spPr>
          <a:xfrm>
            <a:off x="323528" y="692696"/>
            <a:ext cx="3033299" cy="432048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0612;p93">
            <a:extLst>
              <a:ext uri="{FF2B5EF4-FFF2-40B4-BE49-F238E27FC236}">
                <a16:creationId xmlns:a16="http://schemas.microsoft.com/office/drawing/2014/main" id="{D4A187F3-E93F-44A6-A12C-68434DE60E90}"/>
              </a:ext>
            </a:extLst>
          </p:cNvPr>
          <p:cNvSpPr/>
          <p:nvPr userDrawn="1"/>
        </p:nvSpPr>
        <p:spPr>
          <a:xfrm>
            <a:off x="395536" y="2924944"/>
            <a:ext cx="720080" cy="720080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" name="Google Shape;10207;p92">
            <a:extLst>
              <a:ext uri="{FF2B5EF4-FFF2-40B4-BE49-F238E27FC236}">
                <a16:creationId xmlns:a16="http://schemas.microsoft.com/office/drawing/2014/main" id="{3D8B754F-A860-40E6-97B6-7687F02FBD1A}"/>
              </a:ext>
            </a:extLst>
          </p:cNvPr>
          <p:cNvGrpSpPr/>
          <p:nvPr userDrawn="1"/>
        </p:nvGrpSpPr>
        <p:grpSpPr>
          <a:xfrm>
            <a:off x="395536" y="4293096"/>
            <a:ext cx="720080" cy="792088"/>
            <a:chOff x="3086313" y="2877049"/>
            <a:chExt cx="320143" cy="392581"/>
          </a:xfrm>
          <a:solidFill>
            <a:schemeClr val="tx1"/>
          </a:solidFill>
        </p:grpSpPr>
        <p:sp>
          <p:nvSpPr>
            <p:cNvPr id="23" name="Google Shape;10208;p92">
              <a:extLst>
                <a:ext uri="{FF2B5EF4-FFF2-40B4-BE49-F238E27FC236}">
                  <a16:creationId xmlns:a16="http://schemas.microsoft.com/office/drawing/2014/main" id="{B636BCEA-74DA-491C-9AB2-A4DF48555FBB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0209;p92">
              <a:extLst>
                <a:ext uri="{FF2B5EF4-FFF2-40B4-BE49-F238E27FC236}">
                  <a16:creationId xmlns:a16="http://schemas.microsoft.com/office/drawing/2014/main" id="{09A77094-B2BD-49C8-AA3C-4B57BAB41B62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0210;p92">
              <a:extLst>
                <a:ext uri="{FF2B5EF4-FFF2-40B4-BE49-F238E27FC236}">
                  <a16:creationId xmlns:a16="http://schemas.microsoft.com/office/drawing/2014/main" id="{1835B291-A27D-4F02-A264-A43CEEAB9A9A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211;p92">
              <a:extLst>
                <a:ext uri="{FF2B5EF4-FFF2-40B4-BE49-F238E27FC236}">
                  <a16:creationId xmlns:a16="http://schemas.microsoft.com/office/drawing/2014/main" id="{E7438BA1-6915-412B-8B09-61DAC3AEAA51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212;p92">
              <a:extLst>
                <a:ext uri="{FF2B5EF4-FFF2-40B4-BE49-F238E27FC236}">
                  <a16:creationId xmlns:a16="http://schemas.microsoft.com/office/drawing/2014/main" id="{372AAD8F-6F3B-4E21-A3B8-3F1416FAABC9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213;p92">
              <a:extLst>
                <a:ext uri="{FF2B5EF4-FFF2-40B4-BE49-F238E27FC236}">
                  <a16:creationId xmlns:a16="http://schemas.microsoft.com/office/drawing/2014/main" id="{413702FD-EFB2-49AA-955B-2C7B992CA7F1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214;p92">
              <a:extLst>
                <a:ext uri="{FF2B5EF4-FFF2-40B4-BE49-F238E27FC236}">
                  <a16:creationId xmlns:a16="http://schemas.microsoft.com/office/drawing/2014/main" id="{72E37944-2AA6-4C37-A911-E5C95AB9F661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0215;p92">
              <a:extLst>
                <a:ext uri="{FF2B5EF4-FFF2-40B4-BE49-F238E27FC236}">
                  <a16:creationId xmlns:a16="http://schemas.microsoft.com/office/drawing/2014/main" id="{30276FCE-AFF3-409C-AE53-692B3321EF44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0216;p92">
              <a:extLst>
                <a:ext uri="{FF2B5EF4-FFF2-40B4-BE49-F238E27FC236}">
                  <a16:creationId xmlns:a16="http://schemas.microsoft.com/office/drawing/2014/main" id="{21F207DA-A709-48E3-A254-90A6D4A132ED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217;p92">
              <a:extLst>
                <a:ext uri="{FF2B5EF4-FFF2-40B4-BE49-F238E27FC236}">
                  <a16:creationId xmlns:a16="http://schemas.microsoft.com/office/drawing/2014/main" id="{4C2FABBD-B9DE-4309-871C-CDE0BB34FDBB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0218;p92">
              <a:extLst>
                <a:ext uri="{FF2B5EF4-FFF2-40B4-BE49-F238E27FC236}">
                  <a16:creationId xmlns:a16="http://schemas.microsoft.com/office/drawing/2014/main" id="{9500F977-B16E-4E95-B715-56027EC6892E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0219;p92">
              <a:extLst>
                <a:ext uri="{FF2B5EF4-FFF2-40B4-BE49-F238E27FC236}">
                  <a16:creationId xmlns:a16="http://schemas.microsoft.com/office/drawing/2014/main" id="{2941B727-8D3B-4840-BC24-9128702A81BC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Google Shape;10541;p93">
            <a:extLst>
              <a:ext uri="{FF2B5EF4-FFF2-40B4-BE49-F238E27FC236}">
                <a16:creationId xmlns:a16="http://schemas.microsoft.com/office/drawing/2014/main" id="{08A5C7BB-4481-4547-BCAE-5D691DE7E3DD}"/>
              </a:ext>
            </a:extLst>
          </p:cNvPr>
          <p:cNvSpPr/>
          <p:nvPr userDrawn="1"/>
        </p:nvSpPr>
        <p:spPr>
          <a:xfrm>
            <a:off x="467544" y="1700808"/>
            <a:ext cx="648072" cy="648072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2 Marcador de contenido">
            <a:extLst>
              <a:ext uri="{FF2B5EF4-FFF2-40B4-BE49-F238E27FC236}">
                <a16:creationId xmlns:a16="http://schemas.microsoft.com/office/drawing/2014/main" id="{749E622D-CF05-4F1D-B4CB-1BEE23280A5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692696"/>
            <a:ext cx="2952328" cy="288032"/>
          </a:xfrm>
        </p:spPr>
        <p:txBody>
          <a:bodyPr/>
          <a:lstStyle>
            <a:lvl1pPr marL="0" indent="0">
              <a:buNone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Nombre del ítem</a:t>
            </a:r>
          </a:p>
        </p:txBody>
      </p:sp>
      <p:sp>
        <p:nvSpPr>
          <p:cNvPr id="38" name="2 Marcador de contenido">
            <a:extLst>
              <a:ext uri="{FF2B5EF4-FFF2-40B4-BE49-F238E27FC236}">
                <a16:creationId xmlns:a16="http://schemas.microsoft.com/office/drawing/2014/main" id="{1442FF82-0148-4094-B090-BCD02D6435C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87624" y="1844824"/>
            <a:ext cx="1872208" cy="504056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Nombre del proceso</a:t>
            </a:r>
          </a:p>
        </p:txBody>
      </p:sp>
      <p:sp>
        <p:nvSpPr>
          <p:cNvPr id="39" name="2 Marcador de contenido">
            <a:extLst>
              <a:ext uri="{FF2B5EF4-FFF2-40B4-BE49-F238E27FC236}">
                <a16:creationId xmlns:a16="http://schemas.microsoft.com/office/drawing/2014/main" id="{2ABA49FC-562D-40C5-80D2-6E7EBDB9917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87624" y="3068960"/>
            <a:ext cx="1872208" cy="504056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1 punto</a:t>
            </a:r>
          </a:p>
          <a:p>
            <a:pPr lvl="0"/>
            <a:r>
              <a:rPr lang="es-ES" dirty="0"/>
              <a:t>2 puntos</a:t>
            </a:r>
          </a:p>
        </p:txBody>
      </p:sp>
      <p:sp>
        <p:nvSpPr>
          <p:cNvPr id="40" name="2 Marcador de contenido">
            <a:extLst>
              <a:ext uri="{FF2B5EF4-FFF2-40B4-BE49-F238E27FC236}">
                <a16:creationId xmlns:a16="http://schemas.microsoft.com/office/drawing/2014/main" id="{8E58179D-8099-4757-A1BB-F250776B00B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87624" y="4293096"/>
            <a:ext cx="1872208" cy="1152128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Respuesta general esperada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2419255-D3BF-417B-B9D5-05D857FAFEEC}"/>
              </a:ext>
            </a:extLst>
          </p:cNvPr>
          <p:cNvSpPr txBox="1"/>
          <p:nvPr userDrawn="1"/>
        </p:nvSpPr>
        <p:spPr>
          <a:xfrm>
            <a:off x="3779912" y="105273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Cómo proceder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8175F07-86DB-4FCE-ABA9-A53BB9099AEB}"/>
              </a:ext>
            </a:extLst>
          </p:cNvPr>
          <p:cNvSpPr txBox="1"/>
          <p:nvPr userDrawn="1"/>
        </p:nvSpPr>
        <p:spPr>
          <a:xfrm>
            <a:off x="1187624" y="155679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Proceso</a:t>
            </a:r>
            <a:endParaRPr lang="es-ES" sz="1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CD0616A-1D7A-43A1-82F1-6F9517372807}"/>
              </a:ext>
            </a:extLst>
          </p:cNvPr>
          <p:cNvSpPr txBox="1"/>
          <p:nvPr userDrawn="1"/>
        </p:nvSpPr>
        <p:spPr>
          <a:xfrm>
            <a:off x="1187624" y="283319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Puntuación máxima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BA8FE7-A980-4603-95D5-FA7FA37DA312}"/>
              </a:ext>
            </a:extLst>
          </p:cNvPr>
          <p:cNvSpPr txBox="1"/>
          <p:nvPr userDrawn="1"/>
        </p:nvSpPr>
        <p:spPr>
          <a:xfrm>
            <a:off x="1187624" y="405732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Respuesta esperada</a:t>
            </a:r>
          </a:p>
        </p:txBody>
      </p:sp>
      <p:sp>
        <p:nvSpPr>
          <p:cNvPr id="53" name="3 Marcador de texto">
            <a:extLst>
              <a:ext uri="{FF2B5EF4-FFF2-40B4-BE49-F238E27FC236}">
                <a16:creationId xmlns:a16="http://schemas.microsoft.com/office/drawing/2014/main" id="{21CB9250-727B-485A-B73F-45973D224C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859036"/>
            <a:ext cx="3008313" cy="265708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Pregunta 2/3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356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5CF3-0472-4F31-89D5-F74CF8357148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6F93-54FB-4ECB-84CA-FC0CDB56B1C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2913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6CC4-3F91-4D40-9A01-8F4A32CD7F7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50D0-8DA5-4B96-8455-A6372A3B53F5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344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2589-D89A-458A-89BC-EEF785B7E13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F9AD-06DC-455F-B8BB-9669D5A1776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410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4B9E-0328-4A69-A777-0A64BAAF6B29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2031-1947-4C23-A1E4-0659FC55EDA3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3084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5061-EA0F-460C-9917-C72B31E19906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6C83-6A79-4FD0-8D61-1DE166680F42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460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76F8-09B4-4150-96DE-8D8BF76B015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326F-8B52-4650-B8E8-C7462173D061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4321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7011-54EB-4638-82BF-16D6669B03B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C7DA-8EC8-491E-92B9-BE5F7AD53CE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74121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DC11-699C-4F3B-A1EA-B440178F4704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2C5D-A7B6-48BE-998E-877FDACA89E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014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33E83B-D60B-420F-ADCA-D5012D6E3DB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4CBF03-4DAE-4BD3-922D-DB68F6D5AFFF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almi\Desktop\BackgroundLogin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5090" t="9999" r="10353" b="36532"/>
          <a:stretch/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10" name="Rectángulo 9"/>
          <p:cNvSpPr/>
          <p:nvPr/>
        </p:nvSpPr>
        <p:spPr>
          <a:xfrm>
            <a:off x="0" y="-458788"/>
            <a:ext cx="9144000" cy="7316788"/>
          </a:xfrm>
          <a:prstGeom prst="rect">
            <a:avLst/>
          </a:prstGeom>
          <a:solidFill>
            <a:schemeClr val="accent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4 Elipse"/>
          <p:cNvSpPr/>
          <p:nvPr/>
        </p:nvSpPr>
        <p:spPr>
          <a:xfrm>
            <a:off x="0" y="1032567"/>
            <a:ext cx="3887788" cy="3889375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j-lt"/>
            </a:endParaRPr>
          </a:p>
        </p:txBody>
      </p:sp>
      <p:sp>
        <p:nvSpPr>
          <p:cNvPr id="3078" name="1 Título"/>
          <p:cNvSpPr>
            <a:spLocks noGrp="1"/>
          </p:cNvSpPr>
          <p:nvPr>
            <p:ph type="ctrTitle"/>
          </p:nvPr>
        </p:nvSpPr>
        <p:spPr>
          <a:xfrm>
            <a:off x="0" y="5819986"/>
            <a:ext cx="9144000" cy="430213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s-ES" altLang="es-ES" sz="2800" b="1" dirty="0" smtClean="0">
                <a:solidFill>
                  <a:schemeClr val="bg1"/>
                </a:solidFill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800" b="1" dirty="0" smtClean="0">
                <a:solidFill>
                  <a:schemeClr val="bg1"/>
                </a:solidFill>
              </a:rPr>
              <a:t>PARTE 1</a:t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800" b="1" dirty="0" smtClean="0">
                <a:solidFill>
                  <a:schemeClr val="bg1"/>
                </a:solidFill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400" b="1" dirty="0">
                <a:solidFill>
                  <a:schemeClr val="bg1"/>
                </a:solidFill>
              </a:rPr>
              <a:t>República </a:t>
            </a:r>
            <a:r>
              <a:rPr lang="es-ES" altLang="es-ES" sz="2400" b="1" dirty="0" smtClean="0">
                <a:solidFill>
                  <a:schemeClr val="bg1"/>
                </a:solidFill>
              </a:rPr>
              <a:t>Dominicana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86432" y="1916832"/>
            <a:ext cx="3756099" cy="2304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bg1">
                    <a:lumMod val="85000"/>
                  </a:schemeClr>
                </a:solidFill>
                <a:latin typeface="HelveticaNeueLT Std Lt Cn" pitchFamily="34" charset="0"/>
              </a:rPr>
              <a:t>PISA 2022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>
                    <a:lumMod val="85000"/>
                  </a:schemeClr>
                </a:solidFill>
                <a:latin typeface="HelveticaNeueLT Std Lt Cn" pitchFamily="34" charset="0"/>
              </a:rPr>
              <a:t>Competencia matemática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805BFF-E7CC-49B8-AE56-8205290B1E06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50712B-30A6-4D66-AE2C-A22498876D2A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Garaje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8B5EEB3E-F90F-4BFD-A7D7-F72F19B0D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97030"/>
            <a:ext cx="43924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 gama «básica» de un fabricante de garajes incluye modelos de una sola ventana y una sola puerta.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Jorge elige el siguiente modelo de la gama «básica». A continuación se muestra la posición de la ventana y de la puerta.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662E2F-C066-4595-AFCC-90D7BDEA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88" y="1876858"/>
            <a:ext cx="4429974" cy="277627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88A143E-4882-443B-8072-6E621C0F9CD3}"/>
              </a:ext>
            </a:extLst>
          </p:cNvPr>
          <p:cNvSpPr txBox="1"/>
          <p:nvPr/>
        </p:nvSpPr>
        <p:spPr>
          <a:xfrm>
            <a:off x="356132" y="1356560"/>
            <a:ext cx="27757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Las siguientes ilustraciones muestran distintos modelos «básicos» vistos desde la parte posterior. Sólo una de las ilustraciones se corresponde con el modelo anterior elegido por Jorge.</a:t>
            </a:r>
          </a:p>
          <a:p>
            <a:pPr algn="l"/>
            <a:endParaRPr lang="es-ES" sz="11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¿Qué modelo eligió Jorge? Señala la respuesta correcta. </a:t>
            </a:r>
            <a:endParaRPr lang="es-ES" sz="11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AD20A1A-F49E-4A11-A07F-214F819A0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26" y="2835796"/>
            <a:ext cx="1597578" cy="24642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9DF2F38-BBE3-4435-B842-727C12D49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099" y="2847073"/>
            <a:ext cx="1548172" cy="24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5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Garaje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5808117"/>
              </p:ext>
            </p:extLst>
          </p:nvPr>
        </p:nvGraphicFramePr>
        <p:xfrm>
          <a:off x="3851920" y="1844824"/>
          <a:ext cx="4896544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en enunciado y fijarse bien en la imagen de muestra, utilizar la capacidad espacial para visualizar la imagen.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cada una de las opciones facilitadas (A,B,C y D).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Comparar las imágenes con la imagen de muestra.</a:t>
                      </a:r>
                    </a:p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Reflexionar: En la imagen principal, la ventana está cerca de la puerta, lo que hace descartar las imágenes A y D. Entre B y C, se puede observar que B tiene la misma posición qué la imagen principal, por lo que no corresponde a la parte posterior. Solo corresponde la imagen 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61929" y="1807426"/>
            <a:ext cx="2144217" cy="901493"/>
          </a:xfrm>
        </p:spPr>
        <p:txBody>
          <a:bodyPr/>
          <a:lstStyle/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</a:t>
            </a: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dentificar una vista en tres dimensiones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Espacio y forma, contexto Profesional</a:t>
            </a:r>
          </a:p>
          <a:p>
            <a:endParaRPr lang="es-ES" sz="1100" dirty="0">
              <a:solidFill>
                <a:srgbClr val="000000"/>
              </a:solidFill>
              <a:cs typeface="Helvetica" panose="020B06040202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C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</p:spTree>
    <p:extLst>
      <p:ext uri="{BB962C8B-B14F-4D97-AF65-F5344CB8AC3E}">
        <p14:creationId xmlns:p14="http://schemas.microsoft.com/office/powerpoint/2010/main" val="347585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805BFF-E7CC-49B8-AE56-8205290B1E06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50712B-30A6-4D66-AE2C-A22498876D2A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Garaje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8B5EEB3E-F90F-4BFD-A7D7-F72F19B0D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97030"/>
            <a:ext cx="4392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Los dos planos siguientes muestran las dimensiones, en metros, del garaje elegido por Jorge.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8A143E-4882-443B-8072-6E621C0F9CD3}"/>
              </a:ext>
            </a:extLst>
          </p:cNvPr>
          <p:cNvSpPr txBox="1"/>
          <p:nvPr/>
        </p:nvSpPr>
        <p:spPr>
          <a:xfrm>
            <a:off x="356132" y="1356560"/>
            <a:ext cx="277570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El tejado está formado por dos secciones rectangulares idénticas.</a:t>
            </a:r>
          </a:p>
          <a:p>
            <a:pPr algn="l"/>
            <a:endParaRPr lang="es-ES" sz="11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Calcula la superficie </a:t>
            </a:r>
            <a:r>
              <a:rPr lang="es-ES" sz="1100" b="1" i="0" u="none" strike="noStrike" baseline="0" dirty="0">
                <a:latin typeface="Arial" panose="020B0604020202020204" pitchFamily="34" charset="0"/>
              </a:rPr>
              <a:t>total</a:t>
            </a:r>
            <a:r>
              <a:rPr lang="es-ES" sz="1100" b="0" i="0" u="none" strike="noStrike" baseline="0" dirty="0">
                <a:latin typeface="Arial" panose="020B0604020202020204" pitchFamily="34" charset="0"/>
              </a:rPr>
              <a:t> del tejado. Escribe tus cálculos.</a:t>
            </a:r>
            <a:endParaRPr lang="es-ES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9AAF5A-AD94-40E8-A0AD-CCD31B1D44DF}"/>
              </a:ext>
            </a:extLst>
          </p:cNvPr>
          <p:cNvSpPr txBox="1"/>
          <p:nvPr/>
        </p:nvSpPr>
        <p:spPr>
          <a:xfrm>
            <a:off x="476565" y="2414843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12" name="Imagen 11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FECA08FC-7E7E-41E9-BD8E-74D5A8E66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77119"/>
            <a:ext cx="4572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Garaje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88775446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Fijarse bien en la imagen que se muestra. Visualizar las formas que tiene y pensar en la fórmula necesaria para calcular la superficie de la imagen.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bien los datos facilitados.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Utilizar el teorema de Pitágoras para interpretar un plano y calcular el área de un rectángulo.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772816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Espacio y forma, contexto Profesional</a:t>
            </a:r>
          </a:p>
          <a:p>
            <a:endParaRPr lang="es-ES" sz="1100" dirty="0">
              <a:solidFill>
                <a:srgbClr val="000000"/>
              </a:solidFill>
              <a:cs typeface="Helvetica" panose="020B06040202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2 puntos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Cualquier valor entre 31 y 33, con o sin los cálculos correctos. [Las unidades (m2) no son obligatorias.]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</p:spTree>
    <p:extLst>
      <p:ext uri="{BB962C8B-B14F-4D97-AF65-F5344CB8AC3E}">
        <p14:creationId xmlns:p14="http://schemas.microsoft.com/office/powerpoint/2010/main" val="258869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Garaje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47874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91660"/>
              </p:ext>
            </p:extLst>
          </p:nvPr>
        </p:nvGraphicFramePr>
        <p:xfrm>
          <a:off x="3779912" y="1844824"/>
          <a:ext cx="5112568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× 2.6 = 31.2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√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7.25 m</a:t>
                      </a:r>
                      <a:r>
                        <a:rPr lang="es-ES" sz="140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× 2.69 = 32.28 m</a:t>
                      </a:r>
                      <a:r>
                        <a:rPr lang="es-ES" sz="140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× 2.7 = 32.4 m</a:t>
                      </a:r>
                      <a:r>
                        <a:rPr lang="es-ES" sz="140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cálculos demuestran un uso correcto del teorema de Pitágoras, pero comete un error de cálculo, emplea una longitud incorrecta o no duplica la superficie del tejado.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 + 12 = 6. 12 × √6 = 29.39 [Utilización correcta del teorema de Pitágoras con un error de cálculo.]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+ 12 = 5. 2 x 6 x √5 = 26.8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ES" sz="1400" i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[Utilización de una longitud incorrecta.]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× 2.6 = 15.6 [No duplica la superficie del tejado.]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cálculos no demuestran el uso del teorema de Pitágoras, aunque sí el de un valor razonable para la anchura del tejado (por ejemplo, cualquier valor entre 2.5 y 3) y efectúa el resto de los cálculos correctamente.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 × 12 = 30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2.55 × 6 × 2 = 30.6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× 6 × 2 = 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43104"/>
                  </a:ext>
                </a:extLst>
              </a:tr>
            </a:tbl>
          </a:graphicData>
        </a:graphic>
      </p:graphicFrame>
      <p:sp>
        <p:nvSpPr>
          <p:cNvPr id="14" name="Marcador de contenido 4">
            <a:extLst>
              <a:ext uri="{FF2B5EF4-FFF2-40B4-BE49-F238E27FC236}">
                <a16:creationId xmlns:a16="http://schemas.microsoft.com/office/drawing/2014/main" id="{92CAA0C7-2A7F-481D-9D37-97601607C70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187624" y="3068960"/>
            <a:ext cx="1872208" cy="504056"/>
          </a:xfrm>
        </p:spPr>
        <p:txBody>
          <a:bodyPr/>
          <a:lstStyle/>
          <a:p>
            <a:r>
              <a:rPr lang="es-ES" sz="1400" dirty="0"/>
              <a:t>2 puntos</a:t>
            </a:r>
          </a:p>
        </p:txBody>
      </p:sp>
      <p:sp>
        <p:nvSpPr>
          <p:cNvPr id="15" name="Marcador de contenido 5">
            <a:extLst>
              <a:ext uri="{FF2B5EF4-FFF2-40B4-BE49-F238E27FC236}">
                <a16:creationId xmlns:a16="http://schemas.microsoft.com/office/drawing/2014/main" id="{D80C81AD-4172-4876-BD99-696467BB396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Cualquier valor entre 31 y 33, con o sin los cálculos correctos. [Las unidades (m</a:t>
            </a:r>
            <a:r>
              <a:rPr lang="es-ES" sz="1400" baseline="30000" dirty="0"/>
              <a:t>2</a:t>
            </a:r>
            <a:r>
              <a:rPr lang="es-ES" sz="1400" dirty="0"/>
              <a:t>) no son obligatorias.]</a:t>
            </a: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772816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dirty="0">
                <a:solidFill>
                  <a:srgbClr val="000000"/>
                </a:solidFill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Espacio y forma, contexto Profesional</a:t>
            </a:r>
          </a:p>
          <a:p>
            <a:endParaRPr lang="es-ES" sz="1100" dirty="0">
              <a:solidFill>
                <a:srgbClr val="00000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71FDFDF-B09C-4761-85A8-430117BEBCE0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BD9114-028E-4969-B62C-445A97006EEE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Frecuencia de Goteo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uadroTexto 15">
            <a:extLst>
              <a:ext uri="{FF2B5EF4-FFF2-40B4-BE49-F238E27FC236}">
                <a16:creationId xmlns:a16="http://schemas.microsoft.com/office/drawing/2014/main" id="{645FF8DA-941F-4242-B05B-0E40D925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97030"/>
            <a:ext cx="4680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Las infusiones intravenosas (goteo) se utilizan para administrar líquidos y fármacos a los pacientes.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3C84A2-565C-4C1B-88F3-A5A0C13AB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84784"/>
            <a:ext cx="1996211" cy="25294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67E2C6-7962-45A8-9DBF-064AB4D89948}"/>
              </a:ext>
            </a:extLst>
          </p:cNvPr>
          <p:cNvSpPr txBox="1"/>
          <p:nvPr/>
        </p:nvSpPr>
        <p:spPr>
          <a:xfrm>
            <a:off x="356132" y="1356560"/>
            <a:ext cx="277570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Una enfermera quiere duplicar la duración de una infusión intravenosa.</a:t>
            </a:r>
          </a:p>
          <a:p>
            <a:pPr algn="l"/>
            <a:endParaRPr lang="es-ES" sz="11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Explica exactamente cómo varía G si se </a:t>
            </a:r>
            <a:r>
              <a:rPr lang="es-ES" sz="1100" b="1" i="0" u="none" strike="noStrike" baseline="0" dirty="0">
                <a:latin typeface="Arial" panose="020B0604020202020204" pitchFamily="34" charset="0"/>
              </a:rPr>
              <a:t>duplica</a:t>
            </a:r>
            <a:r>
              <a:rPr lang="es-ES" sz="1100" b="0" i="0" u="none" strike="noStrike" baseline="0" dirty="0">
                <a:latin typeface="Arial" panose="020B0604020202020204" pitchFamily="34" charset="0"/>
              </a:rPr>
              <a:t> n pero sin variar g y v.</a:t>
            </a:r>
            <a:endParaRPr lang="es-ES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C5D96BC-38AD-4BB0-A9E9-9CB0043AD81A}"/>
              </a:ext>
            </a:extLst>
          </p:cNvPr>
          <p:cNvSpPr txBox="1"/>
          <p:nvPr/>
        </p:nvSpPr>
        <p:spPr>
          <a:xfrm>
            <a:off x="3851920" y="4016385"/>
            <a:ext cx="489654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Las enfermeras tienen que calcular la frecuencia de goteo G de las infusiones intravenosas en gotas por minuto.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Utilizan la fórmula </a:t>
            </a:r>
            <a:r>
              <a:rPr lang="es-ES" sz="1400" dirty="0"/>
              <a:t>G =           </a:t>
            </a:r>
            <a:r>
              <a:rPr lang="es-ES" sz="1100" dirty="0"/>
              <a:t>donde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lvl="1"/>
            <a:r>
              <a:rPr lang="es-ES" sz="1100" i="1" dirty="0"/>
              <a:t>g</a:t>
            </a:r>
            <a:r>
              <a:rPr lang="es-ES" sz="1100" dirty="0"/>
              <a:t> es el factor de goteo expresado en gotas por mililitro (ml)</a:t>
            </a:r>
          </a:p>
          <a:p>
            <a:pPr lvl="1"/>
            <a:r>
              <a:rPr lang="es-ES" sz="1100" i="1" dirty="0"/>
              <a:t>v</a:t>
            </a:r>
            <a:r>
              <a:rPr lang="es-ES" sz="1100" dirty="0"/>
              <a:t> es el volumen de la infusión intravenosa en ml</a:t>
            </a:r>
          </a:p>
          <a:p>
            <a:pPr lvl="1"/>
            <a:r>
              <a:rPr lang="es-ES" sz="1100" i="1" dirty="0"/>
              <a:t>n</a:t>
            </a:r>
            <a:r>
              <a:rPr lang="es-ES" sz="1100" dirty="0"/>
              <a:t> es el número de horas que ha de durar la infusión intravenosa.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A81F06-BB3F-4253-BF31-E2C353F34D04}"/>
              </a:ext>
            </a:extLst>
          </p:cNvPr>
          <p:cNvSpPr txBox="1"/>
          <p:nvPr/>
        </p:nvSpPr>
        <p:spPr>
          <a:xfrm>
            <a:off x="476565" y="2414843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  <p:graphicFrame>
        <p:nvGraphicFramePr>
          <p:cNvPr id="13" name="Tabla 17">
            <a:extLst>
              <a:ext uri="{FF2B5EF4-FFF2-40B4-BE49-F238E27FC236}">
                <a16:creationId xmlns:a16="http://schemas.microsoft.com/office/drawing/2014/main" id="{720861B1-2FCC-463F-AC34-41B94488D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49251"/>
              </p:ext>
            </p:extLst>
          </p:nvPr>
        </p:nvGraphicFramePr>
        <p:xfrm>
          <a:off x="5396071" y="4371097"/>
          <a:ext cx="472073" cy="645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073">
                  <a:extLst>
                    <a:ext uri="{9D8B030D-6E8A-4147-A177-3AD203B41FA5}">
                      <a16:colId xmlns:a16="http://schemas.microsoft.com/office/drawing/2014/main" val="2233187887"/>
                    </a:ext>
                  </a:extLst>
                </a:gridCol>
              </a:tblGrid>
              <a:tr h="28897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6708932"/>
                  </a:ext>
                </a:extLst>
              </a:tr>
              <a:tr h="35626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56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6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Frecuencia de Goteo</a:t>
            </a:r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08053256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enunciado y la pregunta con mucha atención y fijarse en los datos.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bien los datos facilitados y las palabras claves señaladas en negrita. </a:t>
                      </a:r>
                      <a:r>
                        <a:rPr lang="es-ES" sz="120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Fijarse en las notas que explican que es </a:t>
                      </a:r>
                      <a:r>
                        <a:rPr lang="es-ES" sz="120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g, v</a:t>
                      </a:r>
                      <a:r>
                        <a:rPr lang="es-ES" sz="120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20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20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Explicar el efecto que tiene sobre el valor resultante la duplicación de una variable en una fórmula si las demás variables se mantienen constantes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4691DAF4-6CCE-4AC7-AB2D-123CF59F0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Cambio y relaciones, contexto Profesional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3F35870D-F187-4EAB-A3D9-364D0B8E33A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187624" y="3068960"/>
            <a:ext cx="1872208" cy="504056"/>
          </a:xfrm>
        </p:spPr>
        <p:txBody>
          <a:bodyPr/>
          <a:lstStyle/>
          <a:p>
            <a:r>
              <a:rPr lang="es-ES" sz="1400" dirty="0"/>
              <a:t>2 puntos</a:t>
            </a: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CB530FC6-A23C-414C-85CC-BFEE6B6B6F1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Explicación que describe tanto el sentido del efecto como su magnitud.</a:t>
            </a:r>
          </a:p>
        </p:txBody>
      </p:sp>
    </p:spTree>
    <p:extLst>
      <p:ext uri="{BB962C8B-B14F-4D97-AF65-F5344CB8AC3E}">
        <p14:creationId xmlns:p14="http://schemas.microsoft.com/office/powerpoint/2010/main" val="273534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29958"/>
              </p:ext>
            </p:extLst>
          </p:nvPr>
        </p:nvGraphicFramePr>
        <p:xfrm>
          <a:off x="3779912" y="1660266"/>
          <a:ext cx="5112568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s-ES" sz="3200" kern="1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Explicación que describe tanto el sentido del efecto como su magnitud: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reduce a la mitad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la mitad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será un 50% menor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será la mitad de grande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endParaRPr lang="es-ES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Sólo se explica el sentido (por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ejemplo, disminución) </a:t>
                      </a:r>
                      <a:r>
                        <a:rPr lang="es-ES" sz="12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magnitud (50%):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se reduce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 un cambio del 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</a:tbl>
          </a:graphicData>
        </a:graphic>
      </p:graphicFrame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7B2BEF0-DA90-47D9-A250-5CB155DD07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692696"/>
            <a:ext cx="2952328" cy="288032"/>
          </a:xfrm>
        </p:spPr>
        <p:txBody>
          <a:bodyPr/>
          <a:lstStyle/>
          <a:p>
            <a:r>
              <a:rPr lang="es-ES" dirty="0"/>
              <a:t>Frecuencia de Goteo</a:t>
            </a:r>
            <a:endParaRPr lang="es-ES" sz="1100" b="1" dirty="0"/>
          </a:p>
          <a:p>
            <a:endParaRPr lang="es-ES" dirty="0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1A06FEB0-8D07-40DD-89F4-76D37D351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2</a:t>
            </a:r>
          </a:p>
        </p:txBody>
      </p:sp>
      <p:sp>
        <p:nvSpPr>
          <p:cNvPr id="18" name="Marcador de contenido 4">
            <a:extLst>
              <a:ext uri="{FF2B5EF4-FFF2-40B4-BE49-F238E27FC236}">
                <a16:creationId xmlns:a16="http://schemas.microsoft.com/office/drawing/2014/main" id="{6E031EFE-72F3-425B-87C8-5CB50B6BA6A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187624" y="3068960"/>
            <a:ext cx="1872208" cy="504056"/>
          </a:xfrm>
        </p:spPr>
        <p:txBody>
          <a:bodyPr/>
          <a:lstStyle/>
          <a:p>
            <a:r>
              <a:rPr lang="es-ES" sz="1400" dirty="0"/>
              <a:t>2 puntos</a:t>
            </a:r>
          </a:p>
        </p:txBody>
      </p:sp>
      <p:sp>
        <p:nvSpPr>
          <p:cNvPr id="19" name="Marcador de contenido 5">
            <a:extLst>
              <a:ext uri="{FF2B5EF4-FFF2-40B4-BE49-F238E27FC236}">
                <a16:creationId xmlns:a16="http://schemas.microsoft.com/office/drawing/2014/main" id="{E7900118-26A8-47A3-A4E3-771BB06579A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Explicación que describe tanto el sentido del efecto como su magnitud.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4691DAF4-6CCE-4AC7-AB2D-123CF59F0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Cambio y relaciones, contexto Profesional</a:t>
            </a:r>
          </a:p>
        </p:txBody>
      </p:sp>
    </p:spTree>
    <p:extLst>
      <p:ext uri="{BB962C8B-B14F-4D97-AF65-F5344CB8AC3E}">
        <p14:creationId xmlns:p14="http://schemas.microsoft.com/office/powerpoint/2010/main" val="50210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71FDFDF-B09C-4761-85A8-430117BEBCE0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BD9114-028E-4969-B62C-445A97006EEE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Frecuencia de Goteo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3C84A2-565C-4C1B-88F3-A5A0C13AB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84784"/>
            <a:ext cx="1996211" cy="25294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67E2C6-7962-45A8-9DBF-064AB4D89948}"/>
              </a:ext>
            </a:extLst>
          </p:cNvPr>
          <p:cNvSpPr txBox="1"/>
          <p:nvPr/>
        </p:nvSpPr>
        <p:spPr>
          <a:xfrm>
            <a:off x="356131" y="1356560"/>
            <a:ext cx="302433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Las enfermeras también tienen que calcular el volumen de la infusión intravenosa, v, a partir de la frecuencia de goteo, G.</a:t>
            </a:r>
          </a:p>
          <a:p>
            <a:pPr algn="l"/>
            <a:endParaRPr lang="es-ES" sz="11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Una infusión intravenosa, con una frecuencia de goteo de 50 gotas por minuto, ha de administrarse a un paciente durante 3 horas. El factor de goteo de esta infusión intravenosa es de 25 gotas por mililitro.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¿Cuál es el volumen de la infusión intravenosa expresado en ml?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Volumen de la infusión intravenosa: _____ml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C5D96BC-38AD-4BB0-A9E9-9CB0043AD81A}"/>
              </a:ext>
            </a:extLst>
          </p:cNvPr>
          <p:cNvSpPr txBox="1"/>
          <p:nvPr/>
        </p:nvSpPr>
        <p:spPr>
          <a:xfrm>
            <a:off x="3851920" y="4016385"/>
            <a:ext cx="489654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Las enfermeras tienen que calcular la frecuencia de goteo G de las infusiones intravenosas en gotas por minuto.</a:t>
            </a:r>
          </a:p>
          <a:p>
            <a:pPr algn="l"/>
            <a:endParaRPr lang="es-ES" sz="1100" dirty="0"/>
          </a:p>
          <a:p>
            <a:pPr algn="l"/>
            <a:r>
              <a:rPr lang="es-ES" sz="1100" dirty="0"/>
              <a:t>Utilizan la fórmula </a:t>
            </a:r>
            <a:r>
              <a:rPr lang="es-ES" sz="1400" dirty="0"/>
              <a:t>G =           </a:t>
            </a:r>
            <a:r>
              <a:rPr lang="es-ES" sz="1100" dirty="0"/>
              <a:t>donde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  <a:p>
            <a:pPr lvl="1"/>
            <a:r>
              <a:rPr lang="es-ES" sz="1100" i="1" dirty="0"/>
              <a:t>g</a:t>
            </a:r>
            <a:r>
              <a:rPr lang="es-ES" sz="1100" dirty="0"/>
              <a:t> es el factor de goteo expresado en gotas por mililitro (ml)</a:t>
            </a:r>
          </a:p>
          <a:p>
            <a:pPr lvl="1"/>
            <a:r>
              <a:rPr lang="es-ES" sz="1100" i="1" dirty="0"/>
              <a:t>v</a:t>
            </a:r>
            <a:r>
              <a:rPr lang="es-ES" sz="1100" dirty="0"/>
              <a:t> es el volumen de la infusión intravenosa en ml</a:t>
            </a:r>
          </a:p>
          <a:p>
            <a:pPr lvl="1"/>
            <a:r>
              <a:rPr lang="es-ES" sz="1100" i="1" dirty="0"/>
              <a:t>n</a:t>
            </a:r>
            <a:r>
              <a:rPr lang="es-ES" sz="1100" dirty="0"/>
              <a:t> es el número de horas que ha de durar la infusión intravenosa.</a:t>
            </a:r>
          </a:p>
        </p:txBody>
      </p:sp>
      <p:graphicFrame>
        <p:nvGraphicFramePr>
          <p:cNvPr id="13" name="Tabla 17">
            <a:extLst>
              <a:ext uri="{FF2B5EF4-FFF2-40B4-BE49-F238E27FC236}">
                <a16:creationId xmlns:a16="http://schemas.microsoft.com/office/drawing/2014/main" id="{720861B1-2FCC-463F-AC34-41B94488D6A5}"/>
              </a:ext>
            </a:extLst>
          </p:cNvPr>
          <p:cNvGraphicFramePr>
            <a:graphicFrameLocks noGrp="1"/>
          </p:cNvGraphicFramePr>
          <p:nvPr/>
        </p:nvGraphicFramePr>
        <p:xfrm>
          <a:off x="5396071" y="4371097"/>
          <a:ext cx="472073" cy="645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073">
                  <a:extLst>
                    <a:ext uri="{9D8B030D-6E8A-4147-A177-3AD203B41FA5}">
                      <a16:colId xmlns:a16="http://schemas.microsoft.com/office/drawing/2014/main" val="2233187887"/>
                    </a:ext>
                  </a:extLst>
                </a:gridCol>
              </a:tblGrid>
              <a:tr h="28897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6708932"/>
                  </a:ext>
                </a:extLst>
              </a:tr>
              <a:tr h="35626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566768"/>
                  </a:ext>
                </a:extLst>
              </a:tr>
            </a:tbl>
          </a:graphicData>
        </a:graphic>
      </p:graphicFrame>
      <p:sp>
        <p:nvSpPr>
          <p:cNvPr id="15" name="CuadroTexto 15">
            <a:extLst>
              <a:ext uri="{FF2B5EF4-FFF2-40B4-BE49-F238E27FC236}">
                <a16:creationId xmlns:a16="http://schemas.microsoft.com/office/drawing/2014/main" id="{645FF8DA-941F-4242-B05B-0E40D925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97030"/>
            <a:ext cx="4680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Las infusiones intravenosas (goteo) se utilizan para administrar líquidos y fármacos a los pacientes.</a:t>
            </a:r>
          </a:p>
        </p:txBody>
      </p:sp>
    </p:spTree>
    <p:extLst>
      <p:ext uri="{BB962C8B-B14F-4D97-AF65-F5344CB8AC3E}">
        <p14:creationId xmlns:p14="http://schemas.microsoft.com/office/powerpoint/2010/main" val="383165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100" b="1" dirty="0"/>
              <a:t>Frecuencia de Goteo</a:t>
            </a:r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38988514"/>
              </p:ext>
            </p:extLst>
          </p:nvPr>
        </p:nvGraphicFramePr>
        <p:xfrm>
          <a:off x="3851920" y="1844824"/>
          <a:ext cx="489654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enunciado y la pregunta con mucha atención y fijarse en los datos.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bien los datos (G=</a:t>
                      </a:r>
                      <a:r>
                        <a:rPr lang="es-ES" sz="120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gotas por minuto, n=3 horas y g=25 gotas por mililitro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Transformar una ecuación y sustituir dos variables por los valores dados.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360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2</a:t>
            </a: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4691DAF4-6CCE-4AC7-AB2D-123CF59F0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Emplear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Cambio y relaciones, contexto Profesional</a:t>
            </a:r>
          </a:p>
        </p:txBody>
      </p:sp>
    </p:spTree>
    <p:extLst>
      <p:ext uri="{BB962C8B-B14F-4D97-AF65-F5344CB8AC3E}">
        <p14:creationId xmlns:p14="http://schemas.microsoft.com/office/powerpoint/2010/main" val="59638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51520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INSTRUCCIONES PARA EL DOCENTE PARA TRABAJAR CON EL MATERIAL EN CLASE CON SUS ALUMNOS: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115616" y="1058371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1: PRESENTE LA DIAPOSITIVA CON EL ESTÍMULO Y LA PREGUNTA </a:t>
            </a:r>
            <a:r>
              <a:rPr lang="en-US" sz="1400" b="1" u="sng" dirty="0"/>
              <a:t>A TODOS LOS ESTUDIANTES</a:t>
            </a:r>
          </a:p>
          <a:p>
            <a:endParaRPr lang="en-US" sz="1400" dirty="0"/>
          </a:p>
          <a:p>
            <a:r>
              <a:rPr lang="en-US" sz="1400" dirty="0"/>
              <a:t>2: PIDA A LOS ESTUDIANTES QUE SE CENTREN EN EL ESTÍMULO (PANTALLA DE LA DERECHA)</a:t>
            </a:r>
          </a:p>
          <a:p>
            <a:endParaRPr lang="en-US" sz="1400" dirty="0"/>
          </a:p>
          <a:p>
            <a:r>
              <a:rPr lang="en-US" sz="1400" dirty="0"/>
              <a:t>3: PIDA A LOS ESTUDIANTES QUE LEAN LA PREGUNTA CON MUCHA ATENCIÓN (PANTALLA DE LA IZQUIERDA)</a:t>
            </a:r>
          </a:p>
          <a:p>
            <a:endParaRPr lang="en-US" sz="1400" dirty="0"/>
          </a:p>
          <a:p>
            <a:r>
              <a:rPr lang="en-US" sz="1400" dirty="0"/>
              <a:t>4: DEJE UN TIEMPO RAZONABLE</a:t>
            </a:r>
          </a:p>
          <a:p>
            <a:endParaRPr lang="en-US" sz="1400" dirty="0"/>
          </a:p>
          <a:p>
            <a:r>
              <a:rPr lang="en-US" sz="1400" dirty="0"/>
              <a:t>5. PREGUNTE A LOS ESTUDIANTES CUÁLES SON LOS ELEMENTOS CLAVE DE LA PREGUNTA (AYÚDELES CON LA RESPUESTA)</a:t>
            </a:r>
          </a:p>
          <a:p>
            <a:endParaRPr lang="en-US" sz="1400" dirty="0"/>
          </a:p>
          <a:p>
            <a:r>
              <a:rPr lang="en-US" sz="1400" dirty="0"/>
              <a:t>6. PREGUNTE A LOS ESTUDIANTES QUÉ ESTRATEGIA SIGUEN PARA RESPONDER LA PREGUNTA</a:t>
            </a:r>
          </a:p>
          <a:p>
            <a:endParaRPr lang="en-US" sz="1400" dirty="0"/>
          </a:p>
          <a:p>
            <a:r>
              <a:rPr lang="en-US" sz="1400" dirty="0"/>
              <a:t>7. AYÚDELES A IDENTIFICAR LA ESTRATEGIA CORRECTA</a:t>
            </a:r>
          </a:p>
          <a:p>
            <a:endParaRPr lang="en-US" sz="1400" dirty="0"/>
          </a:p>
          <a:p>
            <a:r>
              <a:rPr lang="en-US" sz="1400" dirty="0"/>
              <a:t>8. DEBATAN EN GRUPO SOBRE LA RESPUESTA CORRECTA</a:t>
            </a:r>
          </a:p>
          <a:p>
            <a:endParaRPr lang="en-US" sz="1400" dirty="0"/>
          </a:p>
          <a:p>
            <a:r>
              <a:rPr lang="en-US" sz="1400" dirty="0"/>
              <a:t>9. VISUALICEN LA SIGUIENTE DIAPOSITIVA CON LA SOLUCIÓN</a:t>
            </a:r>
          </a:p>
        </p:txBody>
      </p:sp>
      <p:pic>
        <p:nvPicPr>
          <p:cNvPr id="4" name="Picture 2" descr="C:\Users\Palmi\Desktop\ordenador y libro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786" t="54893" r="17376" b="30361"/>
          <a:stretch/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1270000" cmpd="sng">
            <a:noFill/>
            <a:prstDash val="solid"/>
          </a:ln>
        </p:spPr>
      </p:pic>
      <p:sp>
        <p:nvSpPr>
          <p:cNvPr id="5" name="7 Rectángulo"/>
          <p:cNvSpPr/>
          <p:nvPr/>
        </p:nvSpPr>
        <p:spPr>
          <a:xfrm>
            <a:off x="0" y="6021288"/>
            <a:ext cx="9144000" cy="858188"/>
          </a:xfrm>
          <a:prstGeom prst="rect">
            <a:avLst/>
          </a:prstGeom>
          <a:solidFill>
            <a:srgbClr val="218DA8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158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71FDFDF-B09C-4761-85A8-430117BEBCE0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BD9114-028E-4969-B62C-445A97006EEE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Crecer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3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uadroTexto 15">
            <a:extLst>
              <a:ext uri="{FF2B5EF4-FFF2-40B4-BE49-F238E27FC236}">
                <a16:creationId xmlns:a16="http://schemas.microsoft.com/office/drawing/2014/main" id="{645FF8DA-941F-4242-B05B-0E40D925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97030"/>
            <a:ext cx="43924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 juventud se hace más alta. La estatura media de los chicos y las chicas de Holanda en 1998 está representada en el siguiente gráfico.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67E2C6-7962-45A8-9DBF-064AB4D89948}"/>
              </a:ext>
            </a:extLst>
          </p:cNvPr>
          <p:cNvSpPr txBox="1"/>
          <p:nvPr/>
        </p:nvSpPr>
        <p:spPr>
          <a:xfrm>
            <a:off x="356132" y="1356560"/>
            <a:ext cx="29197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Desde 1980 la estatura media de las chicas de 20 años ha aumentado 2.3 cm, hasta</a:t>
            </a:r>
          </a:p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alcanzar los 170.6 cm. </a:t>
            </a:r>
          </a:p>
          <a:p>
            <a:pPr algn="l"/>
            <a:endParaRPr lang="es-ES" sz="11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¿Cuál era la estatura media de las chicas de 20 años en 1980?</a:t>
            </a:r>
          </a:p>
          <a:p>
            <a:pPr algn="l"/>
            <a:endParaRPr lang="es-ES" sz="11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Respuesta:</a:t>
            </a:r>
            <a:r>
              <a:rPr lang="es-ES" sz="1100" b="0" i="0" u="sng" strike="noStrike" baseline="0" dirty="0">
                <a:latin typeface="Arial" panose="020B0604020202020204" pitchFamily="34" charset="0"/>
              </a:rPr>
              <a:t>              </a:t>
            </a:r>
            <a:r>
              <a:rPr lang="es-ES" sz="1100" b="0" i="0" u="none" strike="noStrike" baseline="0" dirty="0">
                <a:latin typeface="Arial" panose="020B0604020202020204" pitchFamily="34" charset="0"/>
              </a:rPr>
              <a:t> cm</a:t>
            </a:r>
            <a:endParaRPr lang="es-ES" sz="11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0BA460-398B-4CDD-9C71-3E3024BA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02" y="1435309"/>
            <a:ext cx="5010298" cy="37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53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Crecer</a:t>
            </a:r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73518838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el estímulo atentamente y el enunciado, comprendiendo la pregunta, y fijarse en los datos.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la información que se proporciona la pregunta, </a:t>
                      </a:r>
                      <a:r>
                        <a:rPr lang="es-ES" sz="1200" b="0" i="1" u="none" strike="noStrike" baseline="0" dirty="0">
                          <a:latin typeface="Arial" panose="020B0604020202020204" pitchFamily="34" charset="0"/>
                        </a:rPr>
                        <a:t>2.3 cm, hasta alcanzar los 170.6 cm</a:t>
                      </a:r>
                      <a:r>
                        <a:rPr lang="es-ES" sz="1200" b="0" i="0" u="none" strike="noStrike" baseline="0" dirty="0">
                          <a:latin typeface="Arial" panose="020B0604020202020204" pitchFamily="34" charset="0"/>
                        </a:rPr>
                        <a:t>.</a:t>
                      </a: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Interpretar y reflexionar. </a:t>
                      </a:r>
                      <a:r>
                        <a:rPr lang="es-ES" sz="120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 han alcanzado 170.6 y se indica que esto es </a:t>
                      </a:r>
                      <a:r>
                        <a:rPr lang="es-ES" sz="1200" i="1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2.3cm</a:t>
                      </a:r>
                      <a:r>
                        <a:rPr lang="es-ES" sz="120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más ¿cuánto es </a:t>
                      </a:r>
                      <a:r>
                        <a:rPr lang="es-ES" sz="1200" i="1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2.3cm</a:t>
                      </a:r>
                      <a:r>
                        <a:rPr lang="es-ES" sz="120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menos?</a:t>
                      </a:r>
                    </a:p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los cálculos.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Reproducir la información del texto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Cambio y relaciones, contexto Científico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600" dirty="0"/>
              <a:t>168.30</a:t>
            </a:r>
            <a:endParaRPr lang="es-ES" sz="1400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3</a:t>
            </a:r>
          </a:p>
        </p:txBody>
      </p:sp>
    </p:spTree>
    <p:extLst>
      <p:ext uri="{BB962C8B-B14F-4D97-AF65-F5344CB8AC3E}">
        <p14:creationId xmlns:p14="http://schemas.microsoft.com/office/powerpoint/2010/main" val="153087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71FDFDF-B09C-4761-85A8-430117BEBCE0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BD9114-028E-4969-B62C-445A97006EEE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Crecer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3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uadroTexto 15">
            <a:extLst>
              <a:ext uri="{FF2B5EF4-FFF2-40B4-BE49-F238E27FC236}">
                <a16:creationId xmlns:a16="http://schemas.microsoft.com/office/drawing/2014/main" id="{645FF8DA-941F-4242-B05B-0E40D925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697030"/>
            <a:ext cx="43924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Arial" panose="020B0604020202020204" pitchFamily="34" charset="0"/>
              </a:rPr>
              <a:t>La juventud se hace más alta La estatura media de los chicos y las chicas de Holanda en 1998 está representada en el siguiente gráfico.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67E2C6-7962-45A8-9DBF-064AB4D89948}"/>
              </a:ext>
            </a:extLst>
          </p:cNvPr>
          <p:cNvSpPr txBox="1"/>
          <p:nvPr/>
        </p:nvSpPr>
        <p:spPr>
          <a:xfrm>
            <a:off x="356132" y="1356560"/>
            <a:ext cx="29197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Explica cómo el gráfico muestra que la tasa de crecimiento de la estatura media de</a:t>
            </a:r>
          </a:p>
          <a:p>
            <a:pPr algn="l"/>
            <a:r>
              <a:rPr lang="es-ES" sz="1100" b="0" i="0" u="none" strike="noStrike" baseline="0" dirty="0">
                <a:latin typeface="Arial" panose="020B0604020202020204" pitchFamily="34" charset="0"/>
              </a:rPr>
              <a:t>las chicas disminuye a partir de los 12 años en adelante.</a:t>
            </a:r>
          </a:p>
          <a:p>
            <a:pPr algn="l"/>
            <a:endParaRPr lang="es-ES" sz="1100" dirty="0"/>
          </a:p>
          <a:p>
            <a:pPr algn="l"/>
            <a:endParaRPr lang="es-ES" sz="11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0BA460-398B-4CDD-9C71-3E3024BA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02" y="1435309"/>
            <a:ext cx="5010298" cy="37434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B4E3031-5625-4A83-8E9D-45F67C596BF3}"/>
              </a:ext>
            </a:extLst>
          </p:cNvPr>
          <p:cNvSpPr txBox="1"/>
          <p:nvPr/>
        </p:nvSpPr>
        <p:spPr>
          <a:xfrm>
            <a:off x="476565" y="2414843"/>
            <a:ext cx="2583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4135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Crecer</a:t>
            </a:r>
            <a:endParaRPr lang="es-ES" sz="1100" b="1" dirty="0"/>
          </a:p>
          <a:p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92897625"/>
              </p:ext>
            </p:extLst>
          </p:nvPr>
        </p:nvGraphicFramePr>
        <p:xfrm>
          <a:off x="3851920" y="1844824"/>
          <a:ext cx="4896544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 y observar los elementos clave sobre los que está formulada (elemento 1: Altura (cm); elemento 2: Edad (Años)).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eje de ordenadas o eje Y encontrar el elemento 1</a:t>
                      </a:r>
                    </a:p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eje de abscisas o eje X encontrar el elemento 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Localizar la línea </a:t>
                      </a:r>
                      <a:r>
                        <a:rPr lang="es-ES" sz="12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puntos de las chicas e </a:t>
                      </a: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interpretar en cómo la línea varía a partir de los 12 – 13 años. </a:t>
                      </a:r>
                    </a:p>
                    <a:p>
                      <a:pPr algn="l"/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Explicar este proceso.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La clave es que la respuesta debe referirse al cambio de la pendiente del gráfico para las chicas. Esto puede hacerse explícita o implícitamente</a:t>
            </a:r>
            <a:endParaRPr lang="es-ES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3</a:t>
            </a: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BE317D7C-EC94-47D1-B5F2-F63B63B565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730439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la información de un gráfico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Cambio y relaciones, contexto Científico</a:t>
            </a:r>
          </a:p>
          <a:p>
            <a:pPr>
              <a:defRPr/>
            </a:pP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72829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82859"/>
              </p:ext>
            </p:extLst>
          </p:nvPr>
        </p:nvGraphicFramePr>
        <p:xfrm>
          <a:off x="3779912" y="1660266"/>
          <a:ext cx="511256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s-ES" sz="3200" kern="1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refiere a la reducida pendiente de la curva a partir de los 12 años, utilizando lenguaje cotidiano, no lenguaje matemático.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sigue yendo hacia arriba, se endereza. La curva se nivela.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más plana después de los 12.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curva de las chicas se hace uniforme y la de los chicos se hace más grande.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endereza y el gráfico de los chicos sigue subiendo.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endParaRPr lang="es-ES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refiere a la reducida pendiente de la curva a partir de los 12 años, utilizando lenguaje matemático.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puede observar que el gradiente es menor.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tasa de cambio del gráfico disminuye a partir de los 12 años.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alumno calcula los ángulos de la curva con respecto al eje x antes y después de los 12 años.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general, si se utilizan palabras como “gradiente”, “pendiente”, o “tasa de cambio”, considérese como utilización de lenguaje matemático.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Comparación del crecimiento real.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Desde los 10 a los 12 años el crecimiento es aprox. de 15 cm, aunque el crecimiento desde los 12 a los 20 es solo de alrededor de 17 cm.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 tasa media  de  crecimiento  desde  los  10 a los  12  años  es de alrededor de 7.5 cm por año, y de alrededor de 2 cm por año desde los 12 a los 20 años.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43104"/>
                  </a:ext>
                </a:extLst>
              </a:tr>
            </a:tbl>
          </a:graphicData>
        </a:graphic>
      </p:graphicFrame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7B2BEF0-DA90-47D9-A250-5CB155DD07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692696"/>
            <a:ext cx="2952328" cy="288032"/>
          </a:xfrm>
        </p:spPr>
        <p:txBody>
          <a:bodyPr/>
          <a:lstStyle/>
          <a:p>
            <a:r>
              <a:rPr lang="es-ES" dirty="0"/>
              <a:t>Crecer</a:t>
            </a:r>
            <a:endParaRPr lang="es-ES" sz="1100" b="1" dirty="0"/>
          </a:p>
          <a:p>
            <a:endParaRPr lang="es-ES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BE317D7C-EC94-47D1-B5F2-F63B63B565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730439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>
                <a:solidFill>
                  <a:srgbClr val="000000"/>
                </a:solidFill>
                <a:latin typeface="+mj-lt"/>
                <a:cs typeface="Helvetica" panose="020B0604020202020204" pitchFamily="34" charset="0"/>
              </a:rPr>
              <a:t>Interpretar la información de un gráfico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Cambio y relaciones, contexto Científico</a:t>
            </a:r>
          </a:p>
          <a:p>
            <a:pPr>
              <a:defRPr/>
            </a:pPr>
            <a:endParaRPr lang="es-ES" sz="1100" dirty="0"/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1985EB1D-879C-4425-8777-0F76D081EB2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187624" y="3068960"/>
            <a:ext cx="1872208" cy="504056"/>
          </a:xfrm>
        </p:spPr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D9A15AE0-EFFD-4666-994D-4DF800444BD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La clave es que la respuesta debe referirse al cambio de la pendiente del gráfico para las chicas. Esto puede hacerse explícita o implícitamente</a:t>
            </a:r>
            <a:endParaRPr lang="es-ES" dirty="0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1A06FEB0-8D07-40DD-89F4-76D37D351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3</a:t>
            </a:r>
          </a:p>
        </p:txBody>
      </p:sp>
    </p:spTree>
    <p:extLst>
      <p:ext uri="{BB962C8B-B14F-4D97-AF65-F5344CB8AC3E}">
        <p14:creationId xmlns:p14="http://schemas.microsoft.com/office/powerpoint/2010/main" val="413119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51520" y="2606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INSTRUCCIONES PARA LOS ESTUDIANTES: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5536" y="764704"/>
            <a:ext cx="5256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CUANDO TU PROFESOR/A TE MUESTRA LA PANTALLA CON LA PREGUNTA:</a:t>
            </a:r>
          </a:p>
          <a:p>
            <a:endParaRPr lang="en-US" sz="1400" dirty="0"/>
          </a:p>
          <a:p>
            <a:r>
              <a:rPr lang="en-US" sz="1400" dirty="0"/>
              <a:t>1: CÉNTRATE EN EL ESTÍMULO (PANTALLA DE LA DERECHA)</a:t>
            </a:r>
          </a:p>
          <a:p>
            <a:endParaRPr lang="en-US" sz="1400" dirty="0"/>
          </a:p>
          <a:p>
            <a:r>
              <a:rPr lang="en-US" sz="1400" dirty="0"/>
              <a:t>2: LEE LA PREGUNTA CON MUCHA ATENCIÓN (PANTALLA DE LA IZQUIERDA)</a:t>
            </a:r>
          </a:p>
          <a:p>
            <a:endParaRPr lang="en-US" sz="1400" dirty="0"/>
          </a:p>
          <a:p>
            <a:r>
              <a:rPr lang="en-US" sz="1400" dirty="0"/>
              <a:t>3: TÓMATE TU TIEMPO PARA PENSAR EN LOS ELEMENTOS CLAVE DE LA PREGUNTA</a:t>
            </a:r>
          </a:p>
          <a:p>
            <a:endParaRPr lang="en-US" sz="1400" dirty="0"/>
          </a:p>
          <a:p>
            <a:r>
              <a:rPr lang="en-US" sz="1400" dirty="0"/>
              <a:t>4. PIENSA EN LA ESTRATEGIA A SEGUIR PARA RESPONDER A LA PREGUNTA</a:t>
            </a:r>
          </a:p>
          <a:p>
            <a:endParaRPr lang="en-US" sz="1400" dirty="0"/>
          </a:p>
          <a:p>
            <a:r>
              <a:rPr lang="en-US" sz="1400" dirty="0"/>
              <a:t>5. FORMULA TU RESPUESTA</a:t>
            </a:r>
          </a:p>
          <a:p>
            <a:endParaRPr lang="en-US" sz="1400" dirty="0"/>
          </a:p>
          <a:p>
            <a:r>
              <a:rPr lang="en-US" sz="1400" dirty="0"/>
              <a:t>6. DEBATE CON TUS COMPAÑEROS SOBRE LA ESTRATEGIA DE RESPUESTA Y SOBRE LA RESPUESTA CORRECTA</a:t>
            </a:r>
          </a:p>
          <a:p>
            <a:endParaRPr lang="en-US" sz="1400" dirty="0"/>
          </a:p>
          <a:p>
            <a:r>
              <a:rPr lang="en-US" sz="1400" dirty="0"/>
              <a:t>7. VISUALIZA LA SIGUIENTE DIAPOSITIVA CON LA SOLUCIÓN</a:t>
            </a:r>
          </a:p>
        </p:txBody>
      </p:sp>
      <p:pic>
        <p:nvPicPr>
          <p:cNvPr id="4" name="Picture 2" descr="C:\Users\Palmi\Desktop\ordenador y libro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786" t="54893" r="17376" b="30361"/>
          <a:stretch/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1270000" cmpd="sng">
            <a:noFill/>
            <a:prstDash val="solid"/>
          </a:ln>
        </p:spPr>
      </p:pic>
      <p:sp>
        <p:nvSpPr>
          <p:cNvPr id="5" name="7 Rectángulo"/>
          <p:cNvSpPr/>
          <p:nvPr/>
        </p:nvSpPr>
        <p:spPr>
          <a:xfrm>
            <a:off x="0" y="6021288"/>
            <a:ext cx="9144000" cy="858188"/>
          </a:xfrm>
          <a:prstGeom prst="rect">
            <a:avLst/>
          </a:prstGeom>
          <a:solidFill>
            <a:srgbClr val="218DA8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868144" y="116632"/>
            <a:ext cx="3168352" cy="576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RECUERDA: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LEE LA PREGUNTA Y EL ESTÍMULO CON MUCHA ATENCIÓN, NO TENGAS PRISA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TÓMATE TU TIEMPO PARA PENSAR Y RESPONDER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ESFUÉRZATE PARA RESPONDER LO MEJOR POSIBLE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INTENTA SIEMPRE DAR UNA RESPUESTA AUNQUE NO LA TENGAS CLARA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REVISA TUS RESPUESTAS</a:t>
            </a:r>
          </a:p>
          <a:p>
            <a:endParaRPr lang="en-US" sz="1600" dirty="0"/>
          </a:p>
          <a:p>
            <a:r>
              <a:rPr lang="en-US" sz="1400" u="sng" dirty="0"/>
              <a:t>IMPORTANTE</a:t>
            </a:r>
            <a:r>
              <a:rPr lang="en-US" sz="1400" dirty="0"/>
              <a:t>: EN PISA MUCHAS VECES NO HAY RESPUESTAS CORRECTAS O INCORRECTAS, DEPENDE DE CÓMO ARGUMENTES TU RESPUESTA SE PUEDE PUNTUAR CON UNA PUNTUACIÓN MÁXIMA O PARCIAL </a:t>
            </a:r>
          </a:p>
        </p:txBody>
      </p:sp>
    </p:spTree>
    <p:extLst>
      <p:ext uri="{BB962C8B-B14F-4D97-AF65-F5344CB8AC3E}">
        <p14:creationId xmlns:p14="http://schemas.microsoft.com/office/powerpoint/2010/main" val="24719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AF07123-6D61-4720-AD5F-717CE261A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5"/>
          <a:stretch/>
        </p:blipFill>
        <p:spPr>
          <a:xfrm>
            <a:off x="3854068" y="1854573"/>
            <a:ext cx="5095305" cy="351864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E1678B0-A16D-4BA2-9C8B-AF5F9F3C8E92}"/>
              </a:ext>
            </a:extLst>
          </p:cNvPr>
          <p:cNvSpPr txBox="1"/>
          <p:nvPr/>
        </p:nvSpPr>
        <p:spPr>
          <a:xfrm>
            <a:off x="4010820" y="660428"/>
            <a:ext cx="429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Los nuevos CD de los grupos BTABailar y Caballos Desbocaos salieron a la venta en enero. En febrero los siguieron los CD de los grupos Amor de Nadie y Los Metalgaites. El siguiente gráfico muestra las ventas de CD de estos grupos desde enero hasta junio.</a:t>
            </a:r>
            <a:endParaRPr lang="en-GB" sz="1100" dirty="0"/>
          </a:p>
        </p:txBody>
      </p:sp>
      <p:sp>
        <p:nvSpPr>
          <p:cNvPr id="9" name="Rectángulo 8"/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1678B0-A16D-4BA2-9C8B-AF5F9F3C8E92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Lista de éxitos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 / 3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CuadroTexto 15"/>
          <p:cNvSpPr txBox="1">
            <a:spLocks noChangeArrowheads="1"/>
          </p:cNvSpPr>
          <p:nvPr/>
        </p:nvSpPr>
        <p:spPr bwMode="auto">
          <a:xfrm>
            <a:off x="406936" y="1244799"/>
            <a:ext cx="27855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+mj-lt"/>
                <a:cs typeface="Helvetica" panose="020B0604020202020204" pitchFamily="34" charset="0"/>
              </a:rPr>
              <a:t>¿Cuántos CD vendió el grupo Los Metalgaites en abril?</a:t>
            </a:r>
          </a:p>
        </p:txBody>
      </p:sp>
      <p:graphicFrame>
        <p:nvGraphicFramePr>
          <p:cNvPr id="35" name="Tabla 4">
            <a:extLst>
              <a:ext uri="{FF2B5EF4-FFF2-40B4-BE49-F238E27FC236}">
                <a16:creationId xmlns:a16="http://schemas.microsoft.com/office/drawing/2014/main" id="{687C3D16-45D4-42C6-BCA2-4FA4BAB31E33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1790698"/>
          <a:ext cx="2436872" cy="125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76">
                  <a:extLst>
                    <a:ext uri="{9D8B030D-6E8A-4147-A177-3AD203B41FA5}">
                      <a16:colId xmlns:a16="http://schemas.microsoft.com/office/drawing/2014/main" val="2095430410"/>
                    </a:ext>
                  </a:extLst>
                </a:gridCol>
                <a:gridCol w="2138896">
                  <a:extLst>
                    <a:ext uri="{9D8B030D-6E8A-4147-A177-3AD203B41FA5}">
                      <a16:colId xmlns:a16="http://schemas.microsoft.com/office/drawing/2014/main" val="347421630"/>
                    </a:ext>
                  </a:extLst>
                </a:gridCol>
              </a:tblGrid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575427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055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839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1270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35433"/>
                  </a:ext>
                </a:extLst>
              </a:tr>
            </a:tbl>
          </a:graphicData>
        </a:graphic>
      </p:graphicFrame>
      <p:sp>
        <p:nvSpPr>
          <p:cNvPr id="36" name="Elipse 35">
            <a:extLst>
              <a:ext uri="{FF2B5EF4-FFF2-40B4-BE49-F238E27FC236}">
                <a16:creationId xmlns:a16="http://schemas.microsoft.com/office/drawing/2014/main" id="{0F78DF30-5497-405D-B20E-38244684A5CC}"/>
              </a:ext>
            </a:extLst>
          </p:cNvPr>
          <p:cNvSpPr/>
          <p:nvPr/>
        </p:nvSpPr>
        <p:spPr>
          <a:xfrm>
            <a:off x="665051" y="1854573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406CA917-5443-49D3-956A-6FB0D11E4D5B}"/>
              </a:ext>
            </a:extLst>
          </p:cNvPr>
          <p:cNvSpPr/>
          <p:nvPr/>
        </p:nvSpPr>
        <p:spPr>
          <a:xfrm>
            <a:off x="665051" y="2162864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59628A80-D4D9-44FA-A990-88FF50C75AA2}"/>
              </a:ext>
            </a:extLst>
          </p:cNvPr>
          <p:cNvSpPr/>
          <p:nvPr/>
        </p:nvSpPr>
        <p:spPr>
          <a:xfrm>
            <a:off x="665051" y="2494363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59D4E41A-808A-496C-9F8A-16C18B9EE3A8}"/>
              </a:ext>
            </a:extLst>
          </p:cNvPr>
          <p:cNvSpPr/>
          <p:nvPr/>
        </p:nvSpPr>
        <p:spPr>
          <a:xfrm>
            <a:off x="665051" y="2807196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58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Lista de éxitos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58726126"/>
              </p:ext>
            </p:extLst>
          </p:nvPr>
        </p:nvGraphicFramePr>
        <p:xfrm>
          <a:off x="3851920" y="1844824"/>
          <a:ext cx="489654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 y centrarse en los elementos clave sobre los que está formulada (elemento 1: venta de CD del grupo Los Metalgaites; elemento 2: en abril)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el color de la leyenda correspondiente al elemento 1.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eje de abscisas encontrar el elemento 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Interpretar la información que proporcionan las barras del gráfico correspondientes interpretando la información relativa a ambos elementos de forma conjunta.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altLang="ru-RU" sz="1400" i="1" kern="1200" dirty="0">
                <a:solidFill>
                  <a:schemeClr val="tx1"/>
                </a:solidFill>
              </a:rPr>
              <a:t>500</a:t>
            </a:r>
            <a:endParaRPr lang="es-ES" sz="1400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 / 3</a:t>
            </a: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08820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/>
              <a:t>Interpretar información del gráfico 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Incertidumbre y datos y contexto social</a:t>
            </a:r>
          </a:p>
        </p:txBody>
      </p:sp>
    </p:spTree>
    <p:extLst>
      <p:ext uri="{BB962C8B-B14F-4D97-AF65-F5344CB8AC3E}">
        <p14:creationId xmlns:p14="http://schemas.microsoft.com/office/powerpoint/2010/main" val="154319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AF07123-6D61-4720-AD5F-717CE261A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5"/>
          <a:stretch/>
        </p:blipFill>
        <p:spPr>
          <a:xfrm>
            <a:off x="3854068" y="1854573"/>
            <a:ext cx="5095305" cy="351864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E1678B0-A16D-4BA2-9C8B-AF5F9F3C8E92}"/>
              </a:ext>
            </a:extLst>
          </p:cNvPr>
          <p:cNvSpPr txBox="1"/>
          <p:nvPr/>
        </p:nvSpPr>
        <p:spPr>
          <a:xfrm>
            <a:off x="4010820" y="660428"/>
            <a:ext cx="429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Los nuevos CD de los grupos BTABailar y Caballos Desbocaos salieron a la venta en enero. En febrero los siguieron los CD de los grupos Amor de Nadie y Los Metalgaites. El siguiente gráfico muestra las ventas de CD de estos grupos desde enero hasta junio.</a:t>
            </a:r>
            <a:endParaRPr lang="en-GB" sz="1100" dirty="0"/>
          </a:p>
        </p:txBody>
      </p:sp>
      <p:sp>
        <p:nvSpPr>
          <p:cNvPr id="9" name="Rectángulo 8"/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1678B0-A16D-4BA2-9C8B-AF5F9F3C8E92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Lista de éxitos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 / 3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uadroTexto 15"/>
          <p:cNvSpPr txBox="1">
            <a:spLocks noChangeArrowheads="1"/>
          </p:cNvSpPr>
          <p:nvPr/>
        </p:nvSpPr>
        <p:spPr bwMode="auto">
          <a:xfrm>
            <a:off x="321924" y="1299654"/>
            <a:ext cx="295393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+mj-lt"/>
                <a:cs typeface="Helvetica" panose="020B0604020202020204" pitchFamily="34" charset="0"/>
              </a:rPr>
              <a:t>¿En qué mes vendió por primera vez el grupo Amor de Nadie más CD que el grupo Caballos Desbocaos?</a:t>
            </a:r>
          </a:p>
        </p:txBody>
      </p:sp>
      <p:graphicFrame>
        <p:nvGraphicFramePr>
          <p:cNvPr id="18" name="Tabla 4">
            <a:extLst>
              <a:ext uri="{FF2B5EF4-FFF2-40B4-BE49-F238E27FC236}">
                <a16:creationId xmlns:a16="http://schemas.microsoft.com/office/drawing/2014/main" id="{687C3D16-45D4-42C6-BCA2-4FA4BAB31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86767"/>
              </p:ext>
            </p:extLst>
          </p:nvPr>
        </p:nvGraphicFramePr>
        <p:xfrm>
          <a:off x="457925" y="2170224"/>
          <a:ext cx="3485050" cy="125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45">
                  <a:extLst>
                    <a:ext uri="{9D8B030D-6E8A-4147-A177-3AD203B41FA5}">
                      <a16:colId xmlns:a16="http://schemas.microsoft.com/office/drawing/2014/main" val="2095430410"/>
                    </a:ext>
                  </a:extLst>
                </a:gridCol>
                <a:gridCol w="3058905">
                  <a:extLst>
                    <a:ext uri="{9D8B030D-6E8A-4147-A177-3AD203B41FA5}">
                      <a16:colId xmlns:a16="http://schemas.microsoft.com/office/drawing/2014/main" val="347421630"/>
                    </a:ext>
                  </a:extLst>
                </a:gridCol>
              </a:tblGrid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En ningún mes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575427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En marzo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055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En abril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839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En mayo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35433"/>
                  </a:ext>
                </a:extLst>
              </a:tr>
            </a:tbl>
          </a:graphicData>
        </a:graphic>
      </p:graphicFrame>
      <p:sp>
        <p:nvSpPr>
          <p:cNvPr id="19" name="Elipse 18">
            <a:extLst>
              <a:ext uri="{FF2B5EF4-FFF2-40B4-BE49-F238E27FC236}">
                <a16:creationId xmlns:a16="http://schemas.microsoft.com/office/drawing/2014/main" id="{0F78DF30-5497-405D-B20E-38244684A5CC}"/>
              </a:ext>
            </a:extLst>
          </p:cNvPr>
          <p:cNvSpPr/>
          <p:nvPr/>
        </p:nvSpPr>
        <p:spPr>
          <a:xfrm>
            <a:off x="716040" y="2234099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06CA917-5443-49D3-956A-6FB0D11E4D5B}"/>
              </a:ext>
            </a:extLst>
          </p:cNvPr>
          <p:cNvSpPr/>
          <p:nvPr/>
        </p:nvSpPr>
        <p:spPr>
          <a:xfrm>
            <a:off x="716040" y="2542390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9628A80-D4D9-44FA-A990-88FF50C75AA2}"/>
              </a:ext>
            </a:extLst>
          </p:cNvPr>
          <p:cNvSpPr/>
          <p:nvPr/>
        </p:nvSpPr>
        <p:spPr>
          <a:xfrm>
            <a:off x="716040" y="2873889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9D4E41A-808A-496C-9F8A-16C18B9EE3A8}"/>
              </a:ext>
            </a:extLst>
          </p:cNvPr>
          <p:cNvSpPr/>
          <p:nvPr/>
        </p:nvSpPr>
        <p:spPr>
          <a:xfrm>
            <a:off x="716040" y="3186722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6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Lista de éxitos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59703659"/>
              </p:ext>
            </p:extLst>
          </p:nvPr>
        </p:nvGraphicFramePr>
        <p:xfrm>
          <a:off x="3851920" y="1844824"/>
          <a:ext cx="4896544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 y centrarse en los elementos clave sobre los que está formulada (elemento 1: Amor de Nadie; elemento 2: Caballos desbocados). Objetivo: buscar el mes en el que elemento 1 vende más discos que elemento 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el color de la leyenda correspondiente a los elementos 1 y 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eje de abscisas encontrar el mes en el que la barra correspondiente del elemento 1 es superior al elemento 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altLang="ru-RU" sz="1400" i="1" kern="1200" dirty="0">
                <a:solidFill>
                  <a:schemeClr val="tx1"/>
                </a:solidFill>
              </a:rPr>
              <a:t>En abril</a:t>
            </a:r>
            <a:endParaRPr lang="es-ES" sz="1400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 / 3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08820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/>
              <a:t>Interpretar información del gráfico 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Incertidumbre y datos y contexto social</a:t>
            </a:r>
          </a:p>
        </p:txBody>
      </p:sp>
    </p:spTree>
    <p:extLst>
      <p:ext uri="{BB962C8B-B14F-4D97-AF65-F5344CB8AC3E}">
        <p14:creationId xmlns:p14="http://schemas.microsoft.com/office/powerpoint/2010/main" val="290007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44624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AF07123-6D61-4720-AD5F-717CE261A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5"/>
          <a:stretch/>
        </p:blipFill>
        <p:spPr>
          <a:xfrm>
            <a:off x="3854068" y="1854573"/>
            <a:ext cx="5095305" cy="351864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E1678B0-A16D-4BA2-9C8B-AF5F9F3C8E92}"/>
              </a:ext>
            </a:extLst>
          </p:cNvPr>
          <p:cNvSpPr txBox="1"/>
          <p:nvPr/>
        </p:nvSpPr>
        <p:spPr>
          <a:xfrm>
            <a:off x="4010820" y="660428"/>
            <a:ext cx="4299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Los nuevos CD de los grupos BTABailar y Caballos Desbocaos salieron a la venta en enero. En febrero los siguieron los CD de los grupos Amor de Nadie y Los Metalgaites. El siguiente gráfico muestra las ventas de CD de estos grupos desde enero hasta junio.</a:t>
            </a:r>
            <a:endParaRPr lang="en-GB" sz="1100" dirty="0"/>
          </a:p>
        </p:txBody>
      </p:sp>
      <p:sp>
        <p:nvSpPr>
          <p:cNvPr id="9" name="Rectángulo 8"/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1678B0-A16D-4BA2-9C8B-AF5F9F3C8E92}"/>
              </a:ext>
            </a:extLst>
          </p:cNvPr>
          <p:cNvSpPr txBox="1"/>
          <p:nvPr/>
        </p:nvSpPr>
        <p:spPr>
          <a:xfrm>
            <a:off x="323528" y="66873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Lista de éxitos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3 / 3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CuadroTexto 15"/>
          <p:cNvSpPr txBox="1">
            <a:spLocks noChangeArrowheads="1"/>
          </p:cNvSpPr>
          <p:nvPr/>
        </p:nvSpPr>
        <p:spPr bwMode="auto">
          <a:xfrm>
            <a:off x="375152" y="1232237"/>
            <a:ext cx="29007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+mj-lt"/>
                <a:cs typeface="Helvetica" panose="020B0604020202020204" pitchFamily="34" charset="0"/>
              </a:rPr>
              <a:t>El mánager de Caballos Desbocaos está preocupado porque el número de CD que han vendido disminuyó de febrero a junio.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ru-RU" sz="300" dirty="0">
              <a:latin typeface="+mj-lt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+mj-lt"/>
                <a:cs typeface="Helvetica" panose="020B0604020202020204" pitchFamily="34" charset="0"/>
              </a:rPr>
              <a:t>¿Cuál es el volumen de ventas estimado para julio si continúa la misma tendencia negativa?</a:t>
            </a:r>
          </a:p>
        </p:txBody>
      </p:sp>
      <p:graphicFrame>
        <p:nvGraphicFramePr>
          <p:cNvPr id="27" name="Tabla 4">
            <a:extLst>
              <a:ext uri="{FF2B5EF4-FFF2-40B4-BE49-F238E27FC236}">
                <a16:creationId xmlns:a16="http://schemas.microsoft.com/office/drawing/2014/main" id="{687C3D16-45D4-42C6-BCA2-4FA4BAB31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01499"/>
              </p:ext>
            </p:extLst>
          </p:nvPr>
        </p:nvGraphicFramePr>
        <p:xfrm>
          <a:off x="479486" y="2272186"/>
          <a:ext cx="3485050" cy="125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45">
                  <a:extLst>
                    <a:ext uri="{9D8B030D-6E8A-4147-A177-3AD203B41FA5}">
                      <a16:colId xmlns:a16="http://schemas.microsoft.com/office/drawing/2014/main" val="2095430410"/>
                    </a:ext>
                  </a:extLst>
                </a:gridCol>
                <a:gridCol w="3058905">
                  <a:extLst>
                    <a:ext uri="{9D8B030D-6E8A-4147-A177-3AD203B41FA5}">
                      <a16:colId xmlns:a16="http://schemas.microsoft.com/office/drawing/2014/main" val="347421630"/>
                    </a:ext>
                  </a:extLst>
                </a:gridCol>
              </a:tblGrid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70 CD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575427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370 CD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055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670 CD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839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1340 CD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35433"/>
                  </a:ext>
                </a:extLst>
              </a:tr>
            </a:tbl>
          </a:graphicData>
        </a:graphic>
      </p:graphicFrame>
      <p:sp>
        <p:nvSpPr>
          <p:cNvPr id="28" name="Elipse 27">
            <a:extLst>
              <a:ext uri="{FF2B5EF4-FFF2-40B4-BE49-F238E27FC236}">
                <a16:creationId xmlns:a16="http://schemas.microsoft.com/office/drawing/2014/main" id="{0F78DF30-5497-405D-B20E-38244684A5CC}"/>
              </a:ext>
            </a:extLst>
          </p:cNvPr>
          <p:cNvSpPr/>
          <p:nvPr/>
        </p:nvSpPr>
        <p:spPr>
          <a:xfrm>
            <a:off x="749021" y="2300797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06CA917-5443-49D3-956A-6FB0D11E4D5B}"/>
              </a:ext>
            </a:extLst>
          </p:cNvPr>
          <p:cNvSpPr/>
          <p:nvPr/>
        </p:nvSpPr>
        <p:spPr>
          <a:xfrm>
            <a:off x="749021" y="2609088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9628A80-D4D9-44FA-A990-88FF50C75AA2}"/>
              </a:ext>
            </a:extLst>
          </p:cNvPr>
          <p:cNvSpPr/>
          <p:nvPr/>
        </p:nvSpPr>
        <p:spPr>
          <a:xfrm>
            <a:off x="749021" y="2940587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9D4E41A-808A-496C-9F8A-16C18B9EE3A8}"/>
              </a:ext>
            </a:extLst>
          </p:cNvPr>
          <p:cNvSpPr/>
          <p:nvPr/>
        </p:nvSpPr>
        <p:spPr>
          <a:xfrm>
            <a:off x="749021" y="3253420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23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Lista de éxitos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9979488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la pregunta con mucha atención y centrarse en los elementos clave sobre los que está formulada (elemento clave: ventas de Caballos desbocados).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el color de la leyenda correspondiente al elemento clave.</a:t>
                      </a:r>
                      <a:r>
                        <a:rPr lang="es-ES" sz="12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Identificar la tendencia en ventas del elemento clave. </a:t>
                      </a:r>
                      <a:endParaRPr lang="es-ES" sz="12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Predecir el volumen de ventas siguiendo la tendencia observada.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r>
              <a:rPr lang="es-ES" sz="1400" dirty="0"/>
              <a:t>370 CD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3 / 3</a:t>
            </a: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08820"/>
            <a:ext cx="2016224" cy="504056"/>
          </a:xfrm>
        </p:spPr>
        <p:txBody>
          <a:bodyPr/>
          <a:lstStyle/>
          <a:p>
            <a:pPr>
              <a:defRPr/>
            </a:pPr>
            <a:r>
              <a:rPr lang="es-ES" sz="1400" i="1" dirty="0"/>
              <a:t>Interpretar información del gráfico </a:t>
            </a:r>
          </a:p>
          <a:p>
            <a:pPr>
              <a:defRPr/>
            </a:pPr>
            <a:r>
              <a:rPr lang="es-ES" sz="1100" dirty="0">
                <a:solidFill>
                  <a:srgbClr val="000000"/>
                </a:solidFill>
                <a:cs typeface="Helvetica" panose="020B0604020202020204" pitchFamily="34" charset="0"/>
              </a:rPr>
              <a:t>Contenido Incertidumbre y datos y contexto social</a:t>
            </a:r>
          </a:p>
        </p:txBody>
      </p:sp>
    </p:spTree>
    <p:extLst>
      <p:ext uri="{BB962C8B-B14F-4D97-AF65-F5344CB8AC3E}">
        <p14:creationId xmlns:p14="http://schemas.microsoft.com/office/powerpoint/2010/main" val="3146732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2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8CA8"/>
      </a:accent1>
      <a:accent2>
        <a:srgbClr val="68B040"/>
      </a:accent2>
      <a:accent3>
        <a:srgbClr val="E3670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2632</Words>
  <Application>Microsoft Office PowerPoint</Application>
  <PresentationFormat>Presentación en pantalla (4:3)</PresentationFormat>
  <Paragraphs>333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Cambria Math</vt:lpstr>
      <vt:lpstr>Helvetica</vt:lpstr>
      <vt:lpstr>HelveticaNeueLT Std Lt Cn</vt:lpstr>
      <vt:lpstr>Wingdings</vt:lpstr>
      <vt:lpstr>Tema de Office</vt:lpstr>
      <vt:lpstr> PARTE 1  República Dominicana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Palmira Morales Expósito</dc:creator>
  <cp:lastModifiedBy>Elena Govorova</cp:lastModifiedBy>
  <cp:revision>901</cp:revision>
  <dcterms:created xsi:type="dcterms:W3CDTF">2016-10-21T20:39:50Z</dcterms:created>
  <dcterms:modified xsi:type="dcterms:W3CDTF">2022-02-09T14:16:07Z</dcterms:modified>
</cp:coreProperties>
</file>